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3"/>
  </p:notesMasterIdLst>
  <p:sldIdLst>
    <p:sldId id="257" r:id="rId6"/>
    <p:sldId id="259" r:id="rId7"/>
    <p:sldId id="287" r:id="rId8"/>
    <p:sldId id="260" r:id="rId9"/>
    <p:sldId id="261" r:id="rId10"/>
    <p:sldId id="264" r:id="rId11"/>
    <p:sldId id="263" r:id="rId12"/>
    <p:sldId id="266" r:id="rId13"/>
    <p:sldId id="268" r:id="rId14"/>
    <p:sldId id="267" r:id="rId15"/>
    <p:sldId id="265" r:id="rId16"/>
    <p:sldId id="269" r:id="rId17"/>
    <p:sldId id="270" r:id="rId18"/>
    <p:sldId id="271" r:id="rId19"/>
    <p:sldId id="272" r:id="rId20"/>
    <p:sldId id="273" r:id="rId21"/>
    <p:sldId id="274" r:id="rId22"/>
    <p:sldId id="275" r:id="rId23"/>
    <p:sldId id="276" r:id="rId24"/>
    <p:sldId id="279" r:id="rId25"/>
    <p:sldId id="277" r:id="rId26"/>
    <p:sldId id="280" r:id="rId27"/>
    <p:sldId id="282" r:id="rId28"/>
    <p:sldId id="294" r:id="rId29"/>
    <p:sldId id="278" r:id="rId30"/>
    <p:sldId id="284" r:id="rId31"/>
    <p:sldId id="281" r:id="rId32"/>
    <p:sldId id="293" r:id="rId33"/>
    <p:sldId id="283" r:id="rId34"/>
    <p:sldId id="285" r:id="rId35"/>
    <p:sldId id="288" r:id="rId36"/>
    <p:sldId id="289" r:id="rId37"/>
    <p:sldId id="290" r:id="rId38"/>
    <p:sldId id="295" r:id="rId39"/>
    <p:sldId id="292" r:id="rId40"/>
    <p:sldId id="296" r:id="rId41"/>
    <p:sldId id="28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8698D-238C-4929-8431-799D63F3506E}"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n-US"/>
        </a:p>
      </dgm:t>
    </dgm:pt>
    <dgm:pt modelId="{C6907362-031F-4A0A-ABA9-924E9F5B41E5}">
      <dgm:prSet phldrT="[Text]" custT="1"/>
      <dgm:spPr>
        <a:solidFill>
          <a:schemeClr val="accent3"/>
        </a:solidFill>
      </dgm:spPr>
      <dgm:t>
        <a:bodyPr/>
        <a:lstStyle/>
        <a:p>
          <a:r>
            <a:rPr lang="en-US" sz="2800" b="1" dirty="0">
              <a:latin typeface="Garamond" pitchFamily="18" charset="0"/>
            </a:rPr>
            <a:t>The Company </a:t>
          </a:r>
        </a:p>
      </dgm:t>
    </dgm:pt>
    <dgm:pt modelId="{6237673B-46D3-4B9A-B7AD-34D3EB996A78}" type="parTrans" cxnId="{0CB16A56-8123-4782-989C-E4C291345D96}">
      <dgm:prSet/>
      <dgm:spPr/>
      <dgm:t>
        <a:bodyPr/>
        <a:lstStyle/>
        <a:p>
          <a:endParaRPr lang="en-US"/>
        </a:p>
      </dgm:t>
    </dgm:pt>
    <dgm:pt modelId="{81EEDB87-541A-4F2D-A2B2-86637DDCDFB3}" type="sibTrans" cxnId="{0CB16A56-8123-4782-989C-E4C291345D96}">
      <dgm:prSet/>
      <dgm:spPr/>
      <dgm:t>
        <a:bodyPr/>
        <a:lstStyle/>
        <a:p>
          <a:endParaRPr lang="en-US"/>
        </a:p>
      </dgm:t>
    </dgm:pt>
    <dgm:pt modelId="{1D403E51-DB0D-4A90-9639-D208C2A36B5C}">
      <dgm:prSet phldrT="[Text]" custT="1"/>
      <dgm:spPr/>
      <dgm:t>
        <a:bodyPr/>
        <a:lstStyle/>
        <a:p>
          <a:r>
            <a:rPr lang="en-US" sz="2000" b="1" dirty="0">
              <a:latin typeface="Garamond" pitchFamily="18" charset="0"/>
            </a:rPr>
            <a:t>Celebrating their 60th year in business</a:t>
          </a:r>
        </a:p>
      </dgm:t>
    </dgm:pt>
    <dgm:pt modelId="{2F60E6B4-0C06-4249-BE09-FDE7D961ECF4}" type="parTrans" cxnId="{39844B2E-C130-48D4-A795-EC8315E5C241}">
      <dgm:prSet/>
      <dgm:spPr/>
      <dgm:t>
        <a:bodyPr/>
        <a:lstStyle/>
        <a:p>
          <a:endParaRPr lang="en-US"/>
        </a:p>
      </dgm:t>
    </dgm:pt>
    <dgm:pt modelId="{656764DA-3723-433C-B865-B1B71B6EC16B}" type="sibTrans" cxnId="{39844B2E-C130-48D4-A795-EC8315E5C241}">
      <dgm:prSet/>
      <dgm:spPr/>
      <dgm:t>
        <a:bodyPr/>
        <a:lstStyle/>
        <a:p>
          <a:endParaRPr lang="en-US"/>
        </a:p>
      </dgm:t>
    </dgm:pt>
    <dgm:pt modelId="{3D180E1C-0325-44A9-9D1C-65BE4BE4A483}">
      <dgm:prSet phldrT="[Text]" custT="1"/>
      <dgm:spPr/>
      <dgm:t>
        <a:bodyPr/>
        <a:lstStyle/>
        <a:p>
          <a:r>
            <a:rPr lang="en-US" sz="2000" b="1" dirty="0">
              <a:latin typeface="Garamond" pitchFamily="18" charset="0"/>
            </a:rPr>
            <a:t>Registered with the Better Business Bureau</a:t>
          </a:r>
        </a:p>
      </dgm:t>
    </dgm:pt>
    <dgm:pt modelId="{7E5B5B7B-B121-40F5-B985-C7757AD01AA3}" type="parTrans" cxnId="{34F8B57E-A4DE-460F-9D50-4D842FA45D4F}">
      <dgm:prSet/>
      <dgm:spPr/>
      <dgm:t>
        <a:bodyPr/>
        <a:lstStyle/>
        <a:p>
          <a:endParaRPr lang="en-US"/>
        </a:p>
      </dgm:t>
    </dgm:pt>
    <dgm:pt modelId="{7AD2D13D-3EEF-450B-8B16-C04535DBCA4E}" type="sibTrans" cxnId="{34F8B57E-A4DE-460F-9D50-4D842FA45D4F}">
      <dgm:prSet/>
      <dgm:spPr/>
      <dgm:t>
        <a:bodyPr/>
        <a:lstStyle/>
        <a:p>
          <a:endParaRPr lang="en-US"/>
        </a:p>
      </dgm:t>
    </dgm:pt>
    <dgm:pt modelId="{0B3165A2-6D2F-4A07-B6F3-A31AA9BBB072}">
      <dgm:prSet phldrT="[Text]" custT="1"/>
      <dgm:spPr/>
      <dgm:t>
        <a:bodyPr/>
        <a:lstStyle/>
        <a:p>
          <a:r>
            <a:rPr lang="en-US" sz="2800" b="1" dirty="0">
              <a:latin typeface="Garamond" pitchFamily="18" charset="0"/>
            </a:rPr>
            <a:t>The Products</a:t>
          </a:r>
        </a:p>
      </dgm:t>
    </dgm:pt>
    <dgm:pt modelId="{0F7B60D1-D594-4EF7-9500-299A75295D4D}" type="parTrans" cxnId="{1C95F235-0BB1-4FCE-8824-FCFC6712A9A3}">
      <dgm:prSet/>
      <dgm:spPr/>
      <dgm:t>
        <a:bodyPr/>
        <a:lstStyle/>
        <a:p>
          <a:endParaRPr lang="en-US"/>
        </a:p>
      </dgm:t>
    </dgm:pt>
    <dgm:pt modelId="{328B9E42-04EA-4B8D-9175-534471183237}" type="sibTrans" cxnId="{1C95F235-0BB1-4FCE-8824-FCFC6712A9A3}">
      <dgm:prSet/>
      <dgm:spPr/>
      <dgm:t>
        <a:bodyPr/>
        <a:lstStyle/>
        <a:p>
          <a:endParaRPr lang="en-US"/>
        </a:p>
      </dgm:t>
    </dgm:pt>
    <dgm:pt modelId="{A1DF3064-417A-40AB-B7E1-2F72CE203B90}">
      <dgm:prSet phldrT="[Text]" custT="1"/>
      <dgm:spPr/>
      <dgm:t>
        <a:bodyPr/>
        <a:lstStyle/>
        <a:p>
          <a:r>
            <a:rPr lang="en-US" sz="2000" b="1" dirty="0">
              <a:latin typeface="Garamond" pitchFamily="18" charset="0"/>
            </a:rPr>
            <a:t>Top selling vitamins &amp; supplements brand</a:t>
          </a:r>
        </a:p>
      </dgm:t>
    </dgm:pt>
    <dgm:pt modelId="{E52DCC69-2B42-44B4-A39D-C12FFCF3CB46}" type="parTrans" cxnId="{F0C12A83-2807-4613-BF0A-50FE6FB66CD6}">
      <dgm:prSet/>
      <dgm:spPr/>
      <dgm:t>
        <a:bodyPr/>
        <a:lstStyle/>
        <a:p>
          <a:endParaRPr lang="en-US"/>
        </a:p>
      </dgm:t>
    </dgm:pt>
    <dgm:pt modelId="{A01B53DC-BFBB-4D96-9E8C-7E56F75B4F44}" type="sibTrans" cxnId="{F0C12A83-2807-4613-BF0A-50FE6FB66CD6}">
      <dgm:prSet/>
      <dgm:spPr/>
      <dgm:t>
        <a:bodyPr/>
        <a:lstStyle/>
        <a:p>
          <a:endParaRPr lang="en-US"/>
        </a:p>
      </dgm:t>
    </dgm:pt>
    <dgm:pt modelId="{FC68FDD0-25D6-496B-9B0C-8327BB4FD6D5}">
      <dgm:prSet phldrT="[Text]" custT="1"/>
      <dgm:spPr/>
      <dgm:t>
        <a:bodyPr/>
        <a:lstStyle/>
        <a:p>
          <a:r>
            <a:rPr lang="en-US" sz="2000" b="1" dirty="0">
              <a:latin typeface="Garamond" pitchFamily="18" charset="0"/>
            </a:rPr>
            <a:t>High quality skin care &amp; cosmetics brand</a:t>
          </a:r>
        </a:p>
      </dgm:t>
    </dgm:pt>
    <dgm:pt modelId="{87347F40-1D43-4F79-9A7D-31D4BEEA1790}" type="parTrans" cxnId="{9FC102C1-34AA-4546-BF24-C3CA6DA9A9C5}">
      <dgm:prSet/>
      <dgm:spPr/>
      <dgm:t>
        <a:bodyPr/>
        <a:lstStyle/>
        <a:p>
          <a:endParaRPr lang="en-US"/>
        </a:p>
      </dgm:t>
    </dgm:pt>
    <dgm:pt modelId="{9061E058-22EF-40DB-BE90-CC42ECF67022}" type="sibTrans" cxnId="{9FC102C1-34AA-4546-BF24-C3CA6DA9A9C5}">
      <dgm:prSet/>
      <dgm:spPr/>
      <dgm:t>
        <a:bodyPr/>
        <a:lstStyle/>
        <a:p>
          <a:endParaRPr lang="en-US"/>
        </a:p>
      </dgm:t>
    </dgm:pt>
    <dgm:pt modelId="{D66AB0FA-6084-46DD-AE7C-A778122CB4AA}">
      <dgm:prSet phldrT="[Text]" custT="1"/>
      <dgm:spPr/>
      <dgm:t>
        <a:bodyPr/>
        <a:lstStyle/>
        <a:p>
          <a:r>
            <a:rPr lang="en-US" sz="2800" b="1" dirty="0">
              <a:latin typeface="Garamond" pitchFamily="18" charset="0"/>
            </a:rPr>
            <a:t>The Business</a:t>
          </a:r>
        </a:p>
      </dgm:t>
    </dgm:pt>
    <dgm:pt modelId="{11F0B0F5-DE43-47B8-8585-F868386AD6BF}" type="parTrans" cxnId="{19D05543-2DF4-4B11-B91A-3587760CEC47}">
      <dgm:prSet/>
      <dgm:spPr/>
      <dgm:t>
        <a:bodyPr/>
        <a:lstStyle/>
        <a:p>
          <a:endParaRPr lang="en-US"/>
        </a:p>
      </dgm:t>
    </dgm:pt>
    <dgm:pt modelId="{BC47C713-EC5B-4348-B039-79F4EF24D785}" type="sibTrans" cxnId="{19D05543-2DF4-4B11-B91A-3587760CEC47}">
      <dgm:prSet/>
      <dgm:spPr/>
      <dgm:t>
        <a:bodyPr/>
        <a:lstStyle/>
        <a:p>
          <a:endParaRPr lang="en-US"/>
        </a:p>
      </dgm:t>
    </dgm:pt>
    <dgm:pt modelId="{B1816F65-FDE7-47D4-81DA-97532853A47E}">
      <dgm:prSet phldrT="[Text]" custT="1"/>
      <dgm:spPr/>
      <dgm:t>
        <a:bodyPr anchor="ctr"/>
        <a:lstStyle/>
        <a:p>
          <a:pPr algn="ctr"/>
          <a:r>
            <a:rPr lang="en-US" sz="2000" b="1" dirty="0">
              <a:latin typeface="Garamond" pitchFamily="18" charset="0"/>
            </a:rPr>
            <a:t>Approved by the Federal Trade Commission</a:t>
          </a:r>
          <a:endParaRPr lang="en-US" sz="1800" b="1" dirty="0"/>
        </a:p>
      </dgm:t>
    </dgm:pt>
    <dgm:pt modelId="{DC405085-49DA-4FA2-8426-5836A930988F}" type="parTrans" cxnId="{244DA9C1-E3F1-4DD2-9E78-2291A368BF31}">
      <dgm:prSet/>
      <dgm:spPr/>
      <dgm:t>
        <a:bodyPr/>
        <a:lstStyle/>
        <a:p>
          <a:endParaRPr lang="en-US"/>
        </a:p>
      </dgm:t>
    </dgm:pt>
    <dgm:pt modelId="{EB5C43C8-6CE3-4DF6-800C-F4B8C3DA668A}" type="sibTrans" cxnId="{244DA9C1-E3F1-4DD2-9E78-2291A368BF31}">
      <dgm:prSet/>
      <dgm:spPr/>
      <dgm:t>
        <a:bodyPr/>
        <a:lstStyle/>
        <a:p>
          <a:endParaRPr lang="en-US"/>
        </a:p>
      </dgm:t>
    </dgm:pt>
    <dgm:pt modelId="{DC3818C6-316B-4BF2-A79D-BA4A66CC3374}">
      <dgm:prSet phldrT="[Text]" custT="1"/>
      <dgm:spPr/>
      <dgm:t>
        <a:bodyPr/>
        <a:lstStyle/>
        <a:p>
          <a:r>
            <a:rPr lang="en-US" sz="2000" b="1" dirty="0">
              <a:latin typeface="Garamond" pitchFamily="18" charset="0"/>
            </a:rPr>
            <a:t>Eco-friendly household cleaning supplies </a:t>
          </a:r>
        </a:p>
      </dgm:t>
    </dgm:pt>
    <dgm:pt modelId="{3932D04C-35BF-40E4-A78F-7ECF498160C2}" type="parTrans" cxnId="{4F3F4EE0-F201-4B6A-9F40-FF67207A55D1}">
      <dgm:prSet/>
      <dgm:spPr/>
      <dgm:t>
        <a:bodyPr/>
        <a:lstStyle/>
        <a:p>
          <a:endParaRPr lang="en-US"/>
        </a:p>
      </dgm:t>
    </dgm:pt>
    <dgm:pt modelId="{CA9EC76E-7CAD-422E-A435-3A64FB60A212}" type="sibTrans" cxnId="{4F3F4EE0-F201-4B6A-9F40-FF67207A55D1}">
      <dgm:prSet/>
      <dgm:spPr/>
      <dgm:t>
        <a:bodyPr/>
        <a:lstStyle/>
        <a:p>
          <a:endParaRPr lang="en-US"/>
        </a:p>
      </dgm:t>
    </dgm:pt>
    <dgm:pt modelId="{95DDFD97-07AF-42B6-B0B5-AA1340B3E219}">
      <dgm:prSet phldrT="[Text]" custT="1"/>
      <dgm:spPr/>
      <dgm:t>
        <a:bodyPr/>
        <a:lstStyle/>
        <a:p>
          <a:r>
            <a:rPr lang="en-US" sz="2000" b="1" dirty="0">
              <a:latin typeface="Garamond" pitchFamily="18" charset="0"/>
            </a:rPr>
            <a:t>NO inventory NO overhead NO large $$$ investment</a:t>
          </a:r>
        </a:p>
      </dgm:t>
    </dgm:pt>
    <dgm:pt modelId="{01CCEBB6-0A59-4EC1-BDAE-0F1EC988B102}" type="parTrans" cxnId="{946EB2E3-2105-4E51-AFE6-D866318E234D}">
      <dgm:prSet/>
      <dgm:spPr/>
      <dgm:t>
        <a:bodyPr/>
        <a:lstStyle/>
        <a:p>
          <a:endParaRPr lang="en-US"/>
        </a:p>
      </dgm:t>
    </dgm:pt>
    <dgm:pt modelId="{A313C08F-32C1-4EEC-AC27-FC605E07F600}" type="sibTrans" cxnId="{946EB2E3-2105-4E51-AFE6-D866318E234D}">
      <dgm:prSet/>
      <dgm:spPr/>
      <dgm:t>
        <a:bodyPr/>
        <a:lstStyle/>
        <a:p>
          <a:endParaRPr lang="en-US"/>
        </a:p>
      </dgm:t>
    </dgm:pt>
    <dgm:pt modelId="{5E1C6ECA-4A6A-4132-A4B5-E816659527BD}">
      <dgm:prSet phldrT="[Text]" custT="1"/>
      <dgm:spPr/>
      <dgm:t>
        <a:bodyPr/>
        <a:lstStyle/>
        <a:p>
          <a:r>
            <a:rPr lang="en-US" sz="2000" b="1" dirty="0">
              <a:latin typeface="Garamond" pitchFamily="18" charset="0"/>
            </a:rPr>
            <a:t>Capitalizes on the top 3 business trends today</a:t>
          </a:r>
        </a:p>
      </dgm:t>
    </dgm:pt>
    <dgm:pt modelId="{FD5CC01D-5F7A-4620-AA4E-B23D30F89B5F}" type="parTrans" cxnId="{BC8DB300-8F75-4D9E-BEE8-96E7684843AB}">
      <dgm:prSet/>
      <dgm:spPr/>
      <dgm:t>
        <a:bodyPr/>
        <a:lstStyle/>
        <a:p>
          <a:endParaRPr lang="en-US"/>
        </a:p>
      </dgm:t>
    </dgm:pt>
    <dgm:pt modelId="{D78EA237-C828-4A7F-9067-D0097E596BAB}" type="sibTrans" cxnId="{BC8DB300-8F75-4D9E-BEE8-96E7684843AB}">
      <dgm:prSet/>
      <dgm:spPr/>
      <dgm:t>
        <a:bodyPr/>
        <a:lstStyle/>
        <a:p>
          <a:endParaRPr lang="en-US"/>
        </a:p>
      </dgm:t>
    </dgm:pt>
    <dgm:pt modelId="{9C462C58-B092-426F-9401-5319C395810E}">
      <dgm:prSet phldrT="[Text]" custT="1"/>
      <dgm:spPr/>
      <dgm:t>
        <a:bodyPr/>
        <a:lstStyle/>
        <a:p>
          <a:r>
            <a:rPr lang="en-US" sz="2000" b="1" dirty="0">
              <a:latin typeface="Garamond" pitchFamily="18" charset="0"/>
            </a:rPr>
            <a:t>Make money by shopping and referring others</a:t>
          </a:r>
        </a:p>
      </dgm:t>
    </dgm:pt>
    <dgm:pt modelId="{20A14A8A-532E-4CBB-8AC2-06C4CAD494C4}" type="parTrans" cxnId="{37076549-E6A5-4F24-91D7-7066B4AAFBC4}">
      <dgm:prSet/>
      <dgm:spPr/>
      <dgm:t>
        <a:bodyPr/>
        <a:lstStyle/>
        <a:p>
          <a:endParaRPr lang="en-US"/>
        </a:p>
      </dgm:t>
    </dgm:pt>
    <dgm:pt modelId="{B63C424F-A8CC-4206-851F-48DB93C1C95D}" type="sibTrans" cxnId="{37076549-E6A5-4F24-91D7-7066B4AAFBC4}">
      <dgm:prSet/>
      <dgm:spPr/>
      <dgm:t>
        <a:bodyPr/>
        <a:lstStyle/>
        <a:p>
          <a:endParaRPr lang="en-US"/>
        </a:p>
      </dgm:t>
    </dgm:pt>
    <dgm:pt modelId="{5A60420D-1E6E-4DCE-81C0-58E9021FC76C}" type="pres">
      <dgm:prSet presAssocID="{4EA8698D-238C-4929-8431-799D63F3506E}" presName="diagram" presStyleCnt="0">
        <dgm:presLayoutVars>
          <dgm:chPref val="1"/>
          <dgm:dir/>
          <dgm:animOne val="branch"/>
          <dgm:animLvl val="lvl"/>
          <dgm:resizeHandles/>
        </dgm:presLayoutVars>
      </dgm:prSet>
      <dgm:spPr/>
    </dgm:pt>
    <dgm:pt modelId="{A1BF62EA-D17F-467B-9F98-61A84DD4559D}" type="pres">
      <dgm:prSet presAssocID="{C6907362-031F-4A0A-ABA9-924E9F5B41E5}" presName="root" presStyleCnt="0"/>
      <dgm:spPr/>
    </dgm:pt>
    <dgm:pt modelId="{8430AF80-FAC4-424E-A36B-350FD8F9D2A8}" type="pres">
      <dgm:prSet presAssocID="{C6907362-031F-4A0A-ABA9-924E9F5B41E5}" presName="rootComposite" presStyleCnt="0"/>
      <dgm:spPr/>
    </dgm:pt>
    <dgm:pt modelId="{5EBB4C52-A8C6-4D3F-84BF-2F64F63A7972}" type="pres">
      <dgm:prSet presAssocID="{C6907362-031F-4A0A-ABA9-924E9F5B41E5}" presName="rootText" presStyleLbl="node1" presStyleIdx="0" presStyleCnt="3"/>
      <dgm:spPr/>
    </dgm:pt>
    <dgm:pt modelId="{EFEEBEE4-F892-43A7-96C7-31FD9476EB97}" type="pres">
      <dgm:prSet presAssocID="{C6907362-031F-4A0A-ABA9-924E9F5B41E5}" presName="rootConnector" presStyleLbl="node1" presStyleIdx="0" presStyleCnt="3"/>
      <dgm:spPr/>
    </dgm:pt>
    <dgm:pt modelId="{56A495D3-2B47-4F9B-8EFD-9FD5D5EA765D}" type="pres">
      <dgm:prSet presAssocID="{C6907362-031F-4A0A-ABA9-924E9F5B41E5}" presName="childShape" presStyleCnt="0"/>
      <dgm:spPr/>
    </dgm:pt>
    <dgm:pt modelId="{FC79DF42-195C-4709-84BE-E78114EDAEB2}" type="pres">
      <dgm:prSet presAssocID="{2F60E6B4-0C06-4249-BE09-FDE7D961ECF4}" presName="Name13" presStyleLbl="parChTrans1D2" presStyleIdx="0" presStyleCnt="9"/>
      <dgm:spPr/>
    </dgm:pt>
    <dgm:pt modelId="{104FA1AD-3164-4F8A-896F-CD0A63757F81}" type="pres">
      <dgm:prSet presAssocID="{1D403E51-DB0D-4A90-9639-D208C2A36B5C}" presName="childText" presStyleLbl="bgAcc1" presStyleIdx="0" presStyleCnt="9">
        <dgm:presLayoutVars>
          <dgm:bulletEnabled val="1"/>
        </dgm:presLayoutVars>
      </dgm:prSet>
      <dgm:spPr/>
    </dgm:pt>
    <dgm:pt modelId="{92899CD7-46D3-44AE-A366-E1A6373176FB}" type="pres">
      <dgm:prSet presAssocID="{7E5B5B7B-B121-40F5-B985-C7757AD01AA3}" presName="Name13" presStyleLbl="parChTrans1D2" presStyleIdx="1" presStyleCnt="9"/>
      <dgm:spPr/>
    </dgm:pt>
    <dgm:pt modelId="{B5A05FFA-162B-438B-BCE4-35D389D0CEEF}" type="pres">
      <dgm:prSet presAssocID="{3D180E1C-0325-44A9-9D1C-65BE4BE4A483}" presName="childText" presStyleLbl="bgAcc1" presStyleIdx="1" presStyleCnt="9">
        <dgm:presLayoutVars>
          <dgm:bulletEnabled val="1"/>
        </dgm:presLayoutVars>
      </dgm:prSet>
      <dgm:spPr/>
    </dgm:pt>
    <dgm:pt modelId="{B78546FB-6001-4552-9FC2-497CE4F8166D}" type="pres">
      <dgm:prSet presAssocID="{DC405085-49DA-4FA2-8426-5836A930988F}" presName="Name13" presStyleLbl="parChTrans1D2" presStyleIdx="2" presStyleCnt="9"/>
      <dgm:spPr/>
    </dgm:pt>
    <dgm:pt modelId="{F3688B08-C5AF-4ABE-A0C1-98092EC057ED}" type="pres">
      <dgm:prSet presAssocID="{B1816F65-FDE7-47D4-81DA-97532853A47E}" presName="childText" presStyleLbl="bgAcc1" presStyleIdx="2" presStyleCnt="9">
        <dgm:presLayoutVars>
          <dgm:bulletEnabled val="1"/>
        </dgm:presLayoutVars>
      </dgm:prSet>
      <dgm:spPr/>
    </dgm:pt>
    <dgm:pt modelId="{EA1F26EC-7B1B-4C4F-8AB9-998F38C6856C}" type="pres">
      <dgm:prSet presAssocID="{0B3165A2-6D2F-4A07-B6F3-A31AA9BBB072}" presName="root" presStyleCnt="0"/>
      <dgm:spPr/>
    </dgm:pt>
    <dgm:pt modelId="{CF3FA2D4-A2B9-4E16-8E5E-B0FC69180D70}" type="pres">
      <dgm:prSet presAssocID="{0B3165A2-6D2F-4A07-B6F3-A31AA9BBB072}" presName="rootComposite" presStyleCnt="0"/>
      <dgm:spPr/>
    </dgm:pt>
    <dgm:pt modelId="{84CC7636-C9CD-43AF-A84F-F33651A0E1C1}" type="pres">
      <dgm:prSet presAssocID="{0B3165A2-6D2F-4A07-B6F3-A31AA9BBB072}" presName="rootText" presStyleLbl="node1" presStyleIdx="1" presStyleCnt="3"/>
      <dgm:spPr/>
    </dgm:pt>
    <dgm:pt modelId="{9C7687B5-5293-4250-A942-325B5CEE23E6}" type="pres">
      <dgm:prSet presAssocID="{0B3165A2-6D2F-4A07-B6F3-A31AA9BBB072}" presName="rootConnector" presStyleLbl="node1" presStyleIdx="1" presStyleCnt="3"/>
      <dgm:spPr/>
    </dgm:pt>
    <dgm:pt modelId="{A52C0CA0-8D81-492C-A0AA-DF6554515DDC}" type="pres">
      <dgm:prSet presAssocID="{0B3165A2-6D2F-4A07-B6F3-A31AA9BBB072}" presName="childShape" presStyleCnt="0"/>
      <dgm:spPr/>
    </dgm:pt>
    <dgm:pt modelId="{C2437174-9AFC-4DCE-9133-C70F29CD51DF}" type="pres">
      <dgm:prSet presAssocID="{E52DCC69-2B42-44B4-A39D-C12FFCF3CB46}" presName="Name13" presStyleLbl="parChTrans1D2" presStyleIdx="3" presStyleCnt="9"/>
      <dgm:spPr/>
    </dgm:pt>
    <dgm:pt modelId="{55A45D13-ACB2-45D9-A487-709FDC5ECC44}" type="pres">
      <dgm:prSet presAssocID="{A1DF3064-417A-40AB-B7E1-2F72CE203B90}" presName="childText" presStyleLbl="bgAcc1" presStyleIdx="3" presStyleCnt="9">
        <dgm:presLayoutVars>
          <dgm:bulletEnabled val="1"/>
        </dgm:presLayoutVars>
      </dgm:prSet>
      <dgm:spPr/>
    </dgm:pt>
    <dgm:pt modelId="{DD594B47-02F4-4CDE-B9A1-AC5A52B7BD2E}" type="pres">
      <dgm:prSet presAssocID="{87347F40-1D43-4F79-9A7D-31D4BEEA1790}" presName="Name13" presStyleLbl="parChTrans1D2" presStyleIdx="4" presStyleCnt="9"/>
      <dgm:spPr/>
    </dgm:pt>
    <dgm:pt modelId="{E7835EBD-777B-4137-8848-F743DB7D32F5}" type="pres">
      <dgm:prSet presAssocID="{FC68FDD0-25D6-496B-9B0C-8327BB4FD6D5}" presName="childText" presStyleLbl="bgAcc1" presStyleIdx="4" presStyleCnt="9">
        <dgm:presLayoutVars>
          <dgm:bulletEnabled val="1"/>
        </dgm:presLayoutVars>
      </dgm:prSet>
      <dgm:spPr/>
    </dgm:pt>
    <dgm:pt modelId="{996351D2-C320-48C3-BA2B-8B8B59857FBC}" type="pres">
      <dgm:prSet presAssocID="{3932D04C-35BF-40E4-A78F-7ECF498160C2}" presName="Name13" presStyleLbl="parChTrans1D2" presStyleIdx="5" presStyleCnt="9"/>
      <dgm:spPr/>
    </dgm:pt>
    <dgm:pt modelId="{1946D82F-D049-43DE-BD59-2D61CE65D3A6}" type="pres">
      <dgm:prSet presAssocID="{DC3818C6-316B-4BF2-A79D-BA4A66CC3374}" presName="childText" presStyleLbl="bgAcc1" presStyleIdx="5" presStyleCnt="9">
        <dgm:presLayoutVars>
          <dgm:bulletEnabled val="1"/>
        </dgm:presLayoutVars>
      </dgm:prSet>
      <dgm:spPr/>
    </dgm:pt>
    <dgm:pt modelId="{6BAB3C32-FE72-4969-86A8-D8A05137CD06}" type="pres">
      <dgm:prSet presAssocID="{D66AB0FA-6084-46DD-AE7C-A778122CB4AA}" presName="root" presStyleCnt="0"/>
      <dgm:spPr/>
    </dgm:pt>
    <dgm:pt modelId="{518D0328-D882-4A44-9B13-8A97D2F2D241}" type="pres">
      <dgm:prSet presAssocID="{D66AB0FA-6084-46DD-AE7C-A778122CB4AA}" presName="rootComposite" presStyleCnt="0"/>
      <dgm:spPr/>
    </dgm:pt>
    <dgm:pt modelId="{74194D3F-30A7-4809-8AF1-57C91676282F}" type="pres">
      <dgm:prSet presAssocID="{D66AB0FA-6084-46DD-AE7C-A778122CB4AA}" presName="rootText" presStyleLbl="node1" presStyleIdx="2" presStyleCnt="3"/>
      <dgm:spPr/>
    </dgm:pt>
    <dgm:pt modelId="{3974BFCB-10C7-4415-88D3-212D9C6AF3C4}" type="pres">
      <dgm:prSet presAssocID="{D66AB0FA-6084-46DD-AE7C-A778122CB4AA}" presName="rootConnector" presStyleLbl="node1" presStyleIdx="2" presStyleCnt="3"/>
      <dgm:spPr/>
    </dgm:pt>
    <dgm:pt modelId="{266ECBD1-A906-4034-8E6A-9B39E4CDBB28}" type="pres">
      <dgm:prSet presAssocID="{D66AB0FA-6084-46DD-AE7C-A778122CB4AA}" presName="childShape" presStyleCnt="0"/>
      <dgm:spPr/>
    </dgm:pt>
    <dgm:pt modelId="{5F7ADC1D-240E-4FAC-93FE-3734702047E6}" type="pres">
      <dgm:prSet presAssocID="{FD5CC01D-5F7A-4620-AA4E-B23D30F89B5F}" presName="Name13" presStyleLbl="parChTrans1D2" presStyleIdx="6" presStyleCnt="9"/>
      <dgm:spPr/>
    </dgm:pt>
    <dgm:pt modelId="{28DE7228-3EED-442C-BFD6-B990BDCA8B7F}" type="pres">
      <dgm:prSet presAssocID="{5E1C6ECA-4A6A-4132-A4B5-E816659527BD}" presName="childText" presStyleLbl="bgAcc1" presStyleIdx="6" presStyleCnt="9">
        <dgm:presLayoutVars>
          <dgm:bulletEnabled val="1"/>
        </dgm:presLayoutVars>
      </dgm:prSet>
      <dgm:spPr/>
    </dgm:pt>
    <dgm:pt modelId="{D6A3ABB3-563B-42DE-B335-FDF7E197AC56}" type="pres">
      <dgm:prSet presAssocID="{20A14A8A-532E-4CBB-8AC2-06C4CAD494C4}" presName="Name13" presStyleLbl="parChTrans1D2" presStyleIdx="7" presStyleCnt="9"/>
      <dgm:spPr/>
    </dgm:pt>
    <dgm:pt modelId="{75DE036E-7AB6-4C1E-AE4F-C033963EB25F}" type="pres">
      <dgm:prSet presAssocID="{9C462C58-B092-426F-9401-5319C395810E}" presName="childText" presStyleLbl="bgAcc1" presStyleIdx="7" presStyleCnt="9">
        <dgm:presLayoutVars>
          <dgm:bulletEnabled val="1"/>
        </dgm:presLayoutVars>
      </dgm:prSet>
      <dgm:spPr/>
    </dgm:pt>
    <dgm:pt modelId="{F76A8549-8CCB-42B1-9249-023EC45F0B49}" type="pres">
      <dgm:prSet presAssocID="{01CCEBB6-0A59-4EC1-BDAE-0F1EC988B102}" presName="Name13" presStyleLbl="parChTrans1D2" presStyleIdx="8" presStyleCnt="9"/>
      <dgm:spPr/>
    </dgm:pt>
    <dgm:pt modelId="{AA0156F3-1E8E-4F59-A711-234900486D10}" type="pres">
      <dgm:prSet presAssocID="{95DDFD97-07AF-42B6-B0B5-AA1340B3E219}" presName="childText" presStyleLbl="bgAcc1" presStyleIdx="8" presStyleCnt="9">
        <dgm:presLayoutVars>
          <dgm:bulletEnabled val="1"/>
        </dgm:presLayoutVars>
      </dgm:prSet>
      <dgm:spPr/>
    </dgm:pt>
  </dgm:ptLst>
  <dgm:cxnLst>
    <dgm:cxn modelId="{BC8DB300-8F75-4D9E-BEE8-96E7684843AB}" srcId="{D66AB0FA-6084-46DD-AE7C-A778122CB4AA}" destId="{5E1C6ECA-4A6A-4132-A4B5-E816659527BD}" srcOrd="0" destOrd="0" parTransId="{FD5CC01D-5F7A-4620-AA4E-B23D30F89B5F}" sibTransId="{D78EA237-C828-4A7F-9067-D0097E596BAB}"/>
    <dgm:cxn modelId="{7DD1B411-5AE7-4A2A-94B0-6F16F658E0E3}" type="presOf" srcId="{D66AB0FA-6084-46DD-AE7C-A778122CB4AA}" destId="{3974BFCB-10C7-4415-88D3-212D9C6AF3C4}" srcOrd="1" destOrd="0" presId="urn:microsoft.com/office/officeart/2005/8/layout/hierarchy3"/>
    <dgm:cxn modelId="{945CF31E-A65B-4F94-8A92-32BE36EB5F8D}" type="presOf" srcId="{0B3165A2-6D2F-4A07-B6F3-A31AA9BBB072}" destId="{84CC7636-C9CD-43AF-A84F-F33651A0E1C1}" srcOrd="0" destOrd="0" presId="urn:microsoft.com/office/officeart/2005/8/layout/hierarchy3"/>
    <dgm:cxn modelId="{36077B25-6977-40DD-9789-FA5CCE4436F1}" type="presOf" srcId="{FC68FDD0-25D6-496B-9B0C-8327BB4FD6D5}" destId="{E7835EBD-777B-4137-8848-F743DB7D32F5}" srcOrd="0" destOrd="0" presId="urn:microsoft.com/office/officeart/2005/8/layout/hierarchy3"/>
    <dgm:cxn modelId="{39844B2E-C130-48D4-A795-EC8315E5C241}" srcId="{C6907362-031F-4A0A-ABA9-924E9F5B41E5}" destId="{1D403E51-DB0D-4A90-9639-D208C2A36B5C}" srcOrd="0" destOrd="0" parTransId="{2F60E6B4-0C06-4249-BE09-FDE7D961ECF4}" sibTransId="{656764DA-3723-433C-B865-B1B71B6EC16B}"/>
    <dgm:cxn modelId="{3DF42831-EF3C-4135-A645-8AA613CAC0BF}" type="presOf" srcId="{DC3818C6-316B-4BF2-A79D-BA4A66CC3374}" destId="{1946D82F-D049-43DE-BD59-2D61CE65D3A6}" srcOrd="0" destOrd="0" presId="urn:microsoft.com/office/officeart/2005/8/layout/hierarchy3"/>
    <dgm:cxn modelId="{49AB6D32-FBAB-4E55-AE3D-CAFF4B965533}" type="presOf" srcId="{3932D04C-35BF-40E4-A78F-7ECF498160C2}" destId="{996351D2-C320-48C3-BA2B-8B8B59857FBC}" srcOrd="0" destOrd="0" presId="urn:microsoft.com/office/officeart/2005/8/layout/hierarchy3"/>
    <dgm:cxn modelId="{1C95F235-0BB1-4FCE-8824-FCFC6712A9A3}" srcId="{4EA8698D-238C-4929-8431-799D63F3506E}" destId="{0B3165A2-6D2F-4A07-B6F3-A31AA9BBB072}" srcOrd="1" destOrd="0" parTransId="{0F7B60D1-D594-4EF7-9500-299A75295D4D}" sibTransId="{328B9E42-04EA-4B8D-9175-534471183237}"/>
    <dgm:cxn modelId="{6B163338-77CA-406E-8116-F0E821FFC94F}" type="presOf" srcId="{2F60E6B4-0C06-4249-BE09-FDE7D961ECF4}" destId="{FC79DF42-195C-4709-84BE-E78114EDAEB2}" srcOrd="0" destOrd="0" presId="urn:microsoft.com/office/officeart/2005/8/layout/hierarchy3"/>
    <dgm:cxn modelId="{5507603D-6982-471B-9772-90F2FAFE9E8F}" type="presOf" srcId="{5E1C6ECA-4A6A-4132-A4B5-E816659527BD}" destId="{28DE7228-3EED-442C-BFD6-B990BDCA8B7F}" srcOrd="0" destOrd="0" presId="urn:microsoft.com/office/officeart/2005/8/layout/hierarchy3"/>
    <dgm:cxn modelId="{19D05543-2DF4-4B11-B91A-3587760CEC47}" srcId="{4EA8698D-238C-4929-8431-799D63F3506E}" destId="{D66AB0FA-6084-46DD-AE7C-A778122CB4AA}" srcOrd="2" destOrd="0" parTransId="{11F0B0F5-DE43-47B8-8585-F868386AD6BF}" sibTransId="{BC47C713-EC5B-4348-B039-79F4EF24D785}"/>
    <dgm:cxn modelId="{37076549-E6A5-4F24-91D7-7066B4AAFBC4}" srcId="{D66AB0FA-6084-46DD-AE7C-A778122CB4AA}" destId="{9C462C58-B092-426F-9401-5319C395810E}" srcOrd="1" destOrd="0" parTransId="{20A14A8A-532E-4CBB-8AC2-06C4CAD494C4}" sibTransId="{B63C424F-A8CC-4206-851F-48DB93C1C95D}"/>
    <dgm:cxn modelId="{89EBA24C-CF2C-48CC-91ED-41E7107935C4}" type="presOf" srcId="{B1816F65-FDE7-47D4-81DA-97532853A47E}" destId="{F3688B08-C5AF-4ABE-A0C1-98092EC057ED}" srcOrd="0" destOrd="0" presId="urn:microsoft.com/office/officeart/2005/8/layout/hierarchy3"/>
    <dgm:cxn modelId="{5EEB906D-E1EE-43EF-8602-7EB1270C6398}" type="presOf" srcId="{9C462C58-B092-426F-9401-5319C395810E}" destId="{75DE036E-7AB6-4C1E-AE4F-C033963EB25F}" srcOrd="0" destOrd="0" presId="urn:microsoft.com/office/officeart/2005/8/layout/hierarchy3"/>
    <dgm:cxn modelId="{B3F0974D-CFCC-44FB-B4C6-8597C81EC3C5}" type="presOf" srcId="{C6907362-031F-4A0A-ABA9-924E9F5B41E5}" destId="{EFEEBEE4-F892-43A7-96C7-31FD9476EB97}" srcOrd="1" destOrd="0" presId="urn:microsoft.com/office/officeart/2005/8/layout/hierarchy3"/>
    <dgm:cxn modelId="{5E7E0F4F-97A9-42CB-AE64-C457D098C8D7}" type="presOf" srcId="{FD5CC01D-5F7A-4620-AA4E-B23D30F89B5F}" destId="{5F7ADC1D-240E-4FAC-93FE-3734702047E6}" srcOrd="0" destOrd="0" presId="urn:microsoft.com/office/officeart/2005/8/layout/hierarchy3"/>
    <dgm:cxn modelId="{0CB16A56-8123-4782-989C-E4C291345D96}" srcId="{4EA8698D-238C-4929-8431-799D63F3506E}" destId="{C6907362-031F-4A0A-ABA9-924E9F5B41E5}" srcOrd="0" destOrd="0" parTransId="{6237673B-46D3-4B9A-B7AD-34D3EB996A78}" sibTransId="{81EEDB87-541A-4F2D-A2B2-86637DDCDFB3}"/>
    <dgm:cxn modelId="{BFF80557-5E47-47A0-B9D3-1328A35CA1A3}" type="presOf" srcId="{20A14A8A-532E-4CBB-8AC2-06C4CAD494C4}" destId="{D6A3ABB3-563B-42DE-B335-FDF7E197AC56}" srcOrd="0" destOrd="0" presId="urn:microsoft.com/office/officeart/2005/8/layout/hierarchy3"/>
    <dgm:cxn modelId="{AE21E977-C227-4EB1-B2B4-97F64C9ED4F4}" type="presOf" srcId="{0B3165A2-6D2F-4A07-B6F3-A31AA9BBB072}" destId="{9C7687B5-5293-4250-A942-325B5CEE23E6}" srcOrd="1" destOrd="0" presId="urn:microsoft.com/office/officeart/2005/8/layout/hierarchy3"/>
    <dgm:cxn modelId="{34F8B57E-A4DE-460F-9D50-4D842FA45D4F}" srcId="{C6907362-031F-4A0A-ABA9-924E9F5B41E5}" destId="{3D180E1C-0325-44A9-9D1C-65BE4BE4A483}" srcOrd="1" destOrd="0" parTransId="{7E5B5B7B-B121-40F5-B985-C7757AD01AA3}" sibTransId="{7AD2D13D-3EEF-450B-8B16-C04535DBCA4E}"/>
    <dgm:cxn modelId="{F0C12A83-2807-4613-BF0A-50FE6FB66CD6}" srcId="{0B3165A2-6D2F-4A07-B6F3-A31AA9BBB072}" destId="{A1DF3064-417A-40AB-B7E1-2F72CE203B90}" srcOrd="0" destOrd="0" parTransId="{E52DCC69-2B42-44B4-A39D-C12FFCF3CB46}" sibTransId="{A01B53DC-BFBB-4D96-9E8C-7E56F75B4F44}"/>
    <dgm:cxn modelId="{2282508B-F966-459C-B575-A44D5A87EF24}" type="presOf" srcId="{01CCEBB6-0A59-4EC1-BDAE-0F1EC988B102}" destId="{F76A8549-8CCB-42B1-9249-023EC45F0B49}" srcOrd="0" destOrd="0" presId="urn:microsoft.com/office/officeart/2005/8/layout/hierarchy3"/>
    <dgm:cxn modelId="{2CDADCAA-479E-490B-9217-8E1465720A8E}" type="presOf" srcId="{DC405085-49DA-4FA2-8426-5836A930988F}" destId="{B78546FB-6001-4552-9FC2-497CE4F8166D}" srcOrd="0" destOrd="0" presId="urn:microsoft.com/office/officeart/2005/8/layout/hierarchy3"/>
    <dgm:cxn modelId="{B537AEB2-AAB4-4447-B08F-13E181D557C6}" type="presOf" srcId="{1D403E51-DB0D-4A90-9639-D208C2A36B5C}" destId="{104FA1AD-3164-4F8A-896F-CD0A63757F81}" srcOrd="0" destOrd="0" presId="urn:microsoft.com/office/officeart/2005/8/layout/hierarchy3"/>
    <dgm:cxn modelId="{9FC102C1-34AA-4546-BF24-C3CA6DA9A9C5}" srcId="{0B3165A2-6D2F-4A07-B6F3-A31AA9BBB072}" destId="{FC68FDD0-25D6-496B-9B0C-8327BB4FD6D5}" srcOrd="1" destOrd="0" parTransId="{87347F40-1D43-4F79-9A7D-31D4BEEA1790}" sibTransId="{9061E058-22EF-40DB-BE90-CC42ECF67022}"/>
    <dgm:cxn modelId="{244DA9C1-E3F1-4DD2-9E78-2291A368BF31}" srcId="{C6907362-031F-4A0A-ABA9-924E9F5B41E5}" destId="{B1816F65-FDE7-47D4-81DA-97532853A47E}" srcOrd="2" destOrd="0" parTransId="{DC405085-49DA-4FA2-8426-5836A930988F}" sibTransId="{EB5C43C8-6CE3-4DF6-800C-F4B8C3DA668A}"/>
    <dgm:cxn modelId="{B21085C4-68B2-4FB7-9DA6-F8659FD9914C}" type="presOf" srcId="{E52DCC69-2B42-44B4-A39D-C12FFCF3CB46}" destId="{C2437174-9AFC-4DCE-9133-C70F29CD51DF}" srcOrd="0" destOrd="0" presId="urn:microsoft.com/office/officeart/2005/8/layout/hierarchy3"/>
    <dgm:cxn modelId="{4F4E11C9-B397-4DE9-AE35-DD7BD8B37248}" type="presOf" srcId="{95DDFD97-07AF-42B6-B0B5-AA1340B3E219}" destId="{AA0156F3-1E8E-4F59-A711-234900486D10}" srcOrd="0" destOrd="0" presId="urn:microsoft.com/office/officeart/2005/8/layout/hierarchy3"/>
    <dgm:cxn modelId="{C5A8D2D2-B309-474D-9122-67C2915DD1C5}" type="presOf" srcId="{4EA8698D-238C-4929-8431-799D63F3506E}" destId="{5A60420D-1E6E-4DCE-81C0-58E9021FC76C}" srcOrd="0" destOrd="0" presId="urn:microsoft.com/office/officeart/2005/8/layout/hierarchy3"/>
    <dgm:cxn modelId="{4F3F4EE0-F201-4B6A-9F40-FF67207A55D1}" srcId="{0B3165A2-6D2F-4A07-B6F3-A31AA9BBB072}" destId="{DC3818C6-316B-4BF2-A79D-BA4A66CC3374}" srcOrd="2" destOrd="0" parTransId="{3932D04C-35BF-40E4-A78F-7ECF498160C2}" sibTransId="{CA9EC76E-7CAD-422E-A435-3A64FB60A212}"/>
    <dgm:cxn modelId="{946EB2E3-2105-4E51-AFE6-D866318E234D}" srcId="{D66AB0FA-6084-46DD-AE7C-A778122CB4AA}" destId="{95DDFD97-07AF-42B6-B0B5-AA1340B3E219}" srcOrd="2" destOrd="0" parTransId="{01CCEBB6-0A59-4EC1-BDAE-0F1EC988B102}" sibTransId="{A313C08F-32C1-4EEC-AC27-FC605E07F600}"/>
    <dgm:cxn modelId="{8CCEE8E3-7780-4897-B4E0-94D8560671E7}" type="presOf" srcId="{A1DF3064-417A-40AB-B7E1-2F72CE203B90}" destId="{55A45D13-ACB2-45D9-A487-709FDC5ECC44}" srcOrd="0" destOrd="0" presId="urn:microsoft.com/office/officeart/2005/8/layout/hierarchy3"/>
    <dgm:cxn modelId="{DF3C4FE6-4CAE-4A77-8C2E-F5A2E3A6827D}" type="presOf" srcId="{87347F40-1D43-4F79-9A7D-31D4BEEA1790}" destId="{DD594B47-02F4-4CDE-B9A1-AC5A52B7BD2E}" srcOrd="0" destOrd="0" presId="urn:microsoft.com/office/officeart/2005/8/layout/hierarchy3"/>
    <dgm:cxn modelId="{948894F0-1364-41D5-ACC1-1A6E8BC67595}" type="presOf" srcId="{D66AB0FA-6084-46DD-AE7C-A778122CB4AA}" destId="{74194D3F-30A7-4809-8AF1-57C91676282F}" srcOrd="0" destOrd="0" presId="urn:microsoft.com/office/officeart/2005/8/layout/hierarchy3"/>
    <dgm:cxn modelId="{AAB9B7F7-6FBB-4059-9999-0D5D49C8ECED}" type="presOf" srcId="{7E5B5B7B-B121-40F5-B985-C7757AD01AA3}" destId="{92899CD7-46D3-44AE-A366-E1A6373176FB}" srcOrd="0" destOrd="0" presId="urn:microsoft.com/office/officeart/2005/8/layout/hierarchy3"/>
    <dgm:cxn modelId="{BA69BEF8-6657-427E-8881-D5E9C9793B6D}" type="presOf" srcId="{3D180E1C-0325-44A9-9D1C-65BE4BE4A483}" destId="{B5A05FFA-162B-438B-BCE4-35D389D0CEEF}" srcOrd="0" destOrd="0" presId="urn:microsoft.com/office/officeart/2005/8/layout/hierarchy3"/>
    <dgm:cxn modelId="{98CB03FD-1433-4CDA-82EC-7BF95EC2349D}" type="presOf" srcId="{C6907362-031F-4A0A-ABA9-924E9F5B41E5}" destId="{5EBB4C52-A8C6-4D3F-84BF-2F64F63A7972}" srcOrd="0" destOrd="0" presId="urn:microsoft.com/office/officeart/2005/8/layout/hierarchy3"/>
    <dgm:cxn modelId="{00DD0009-F8DE-43C7-8930-A4BF8306DC14}" type="presParOf" srcId="{5A60420D-1E6E-4DCE-81C0-58E9021FC76C}" destId="{A1BF62EA-D17F-467B-9F98-61A84DD4559D}" srcOrd="0" destOrd="0" presId="urn:microsoft.com/office/officeart/2005/8/layout/hierarchy3"/>
    <dgm:cxn modelId="{04DF3390-F5F5-48E9-874F-1DF93091644B}" type="presParOf" srcId="{A1BF62EA-D17F-467B-9F98-61A84DD4559D}" destId="{8430AF80-FAC4-424E-A36B-350FD8F9D2A8}" srcOrd="0" destOrd="0" presId="urn:microsoft.com/office/officeart/2005/8/layout/hierarchy3"/>
    <dgm:cxn modelId="{F71BF553-5548-497F-8E00-878FA841C6B8}" type="presParOf" srcId="{8430AF80-FAC4-424E-A36B-350FD8F9D2A8}" destId="{5EBB4C52-A8C6-4D3F-84BF-2F64F63A7972}" srcOrd="0" destOrd="0" presId="urn:microsoft.com/office/officeart/2005/8/layout/hierarchy3"/>
    <dgm:cxn modelId="{A8084CCD-29BC-45E2-8A1E-DC8393445687}" type="presParOf" srcId="{8430AF80-FAC4-424E-A36B-350FD8F9D2A8}" destId="{EFEEBEE4-F892-43A7-96C7-31FD9476EB97}" srcOrd="1" destOrd="0" presId="urn:microsoft.com/office/officeart/2005/8/layout/hierarchy3"/>
    <dgm:cxn modelId="{552B7942-CFEC-45A1-908F-2D3F61ACDC01}" type="presParOf" srcId="{A1BF62EA-D17F-467B-9F98-61A84DD4559D}" destId="{56A495D3-2B47-4F9B-8EFD-9FD5D5EA765D}" srcOrd="1" destOrd="0" presId="urn:microsoft.com/office/officeart/2005/8/layout/hierarchy3"/>
    <dgm:cxn modelId="{0A489F15-3951-42B1-AB4D-9AE147BCC97D}" type="presParOf" srcId="{56A495D3-2B47-4F9B-8EFD-9FD5D5EA765D}" destId="{FC79DF42-195C-4709-84BE-E78114EDAEB2}" srcOrd="0" destOrd="0" presId="urn:microsoft.com/office/officeart/2005/8/layout/hierarchy3"/>
    <dgm:cxn modelId="{66469A46-FC0E-4B8E-B7B6-BCA49C9B922C}" type="presParOf" srcId="{56A495D3-2B47-4F9B-8EFD-9FD5D5EA765D}" destId="{104FA1AD-3164-4F8A-896F-CD0A63757F81}" srcOrd="1" destOrd="0" presId="urn:microsoft.com/office/officeart/2005/8/layout/hierarchy3"/>
    <dgm:cxn modelId="{D86D53D6-43F2-4C44-9ABE-2F9F7C5397C9}" type="presParOf" srcId="{56A495D3-2B47-4F9B-8EFD-9FD5D5EA765D}" destId="{92899CD7-46D3-44AE-A366-E1A6373176FB}" srcOrd="2" destOrd="0" presId="urn:microsoft.com/office/officeart/2005/8/layout/hierarchy3"/>
    <dgm:cxn modelId="{3F1744D7-21CC-4CF1-8581-47B93B2419FE}" type="presParOf" srcId="{56A495D3-2B47-4F9B-8EFD-9FD5D5EA765D}" destId="{B5A05FFA-162B-438B-BCE4-35D389D0CEEF}" srcOrd="3" destOrd="0" presId="urn:microsoft.com/office/officeart/2005/8/layout/hierarchy3"/>
    <dgm:cxn modelId="{B4ED26CA-1063-4EB4-A36A-241B02254E09}" type="presParOf" srcId="{56A495D3-2B47-4F9B-8EFD-9FD5D5EA765D}" destId="{B78546FB-6001-4552-9FC2-497CE4F8166D}" srcOrd="4" destOrd="0" presId="urn:microsoft.com/office/officeart/2005/8/layout/hierarchy3"/>
    <dgm:cxn modelId="{886F410D-D778-4281-A0F0-9C92553DE156}" type="presParOf" srcId="{56A495D3-2B47-4F9B-8EFD-9FD5D5EA765D}" destId="{F3688B08-C5AF-4ABE-A0C1-98092EC057ED}" srcOrd="5" destOrd="0" presId="urn:microsoft.com/office/officeart/2005/8/layout/hierarchy3"/>
    <dgm:cxn modelId="{74BF0D89-025B-4961-B19C-518AEE35BA39}" type="presParOf" srcId="{5A60420D-1E6E-4DCE-81C0-58E9021FC76C}" destId="{EA1F26EC-7B1B-4C4F-8AB9-998F38C6856C}" srcOrd="1" destOrd="0" presId="urn:microsoft.com/office/officeart/2005/8/layout/hierarchy3"/>
    <dgm:cxn modelId="{833681E0-A052-4145-BD35-504AC9603DA0}" type="presParOf" srcId="{EA1F26EC-7B1B-4C4F-8AB9-998F38C6856C}" destId="{CF3FA2D4-A2B9-4E16-8E5E-B0FC69180D70}" srcOrd="0" destOrd="0" presId="urn:microsoft.com/office/officeart/2005/8/layout/hierarchy3"/>
    <dgm:cxn modelId="{A3D87C7D-DEE9-44F7-96A3-BF029625A341}" type="presParOf" srcId="{CF3FA2D4-A2B9-4E16-8E5E-B0FC69180D70}" destId="{84CC7636-C9CD-43AF-A84F-F33651A0E1C1}" srcOrd="0" destOrd="0" presId="urn:microsoft.com/office/officeart/2005/8/layout/hierarchy3"/>
    <dgm:cxn modelId="{15DB8CE2-B78B-4FB8-9454-BA8B4BEB3129}" type="presParOf" srcId="{CF3FA2D4-A2B9-4E16-8E5E-B0FC69180D70}" destId="{9C7687B5-5293-4250-A942-325B5CEE23E6}" srcOrd="1" destOrd="0" presId="urn:microsoft.com/office/officeart/2005/8/layout/hierarchy3"/>
    <dgm:cxn modelId="{CAF53F63-DAD2-4D9F-9340-E0F65C281513}" type="presParOf" srcId="{EA1F26EC-7B1B-4C4F-8AB9-998F38C6856C}" destId="{A52C0CA0-8D81-492C-A0AA-DF6554515DDC}" srcOrd="1" destOrd="0" presId="urn:microsoft.com/office/officeart/2005/8/layout/hierarchy3"/>
    <dgm:cxn modelId="{B218D5E7-6BB2-47FB-93FD-2B90CFD93797}" type="presParOf" srcId="{A52C0CA0-8D81-492C-A0AA-DF6554515DDC}" destId="{C2437174-9AFC-4DCE-9133-C70F29CD51DF}" srcOrd="0" destOrd="0" presId="urn:microsoft.com/office/officeart/2005/8/layout/hierarchy3"/>
    <dgm:cxn modelId="{ADB04E67-6E4C-48D6-A1C1-B9FE844C5159}" type="presParOf" srcId="{A52C0CA0-8D81-492C-A0AA-DF6554515DDC}" destId="{55A45D13-ACB2-45D9-A487-709FDC5ECC44}" srcOrd="1" destOrd="0" presId="urn:microsoft.com/office/officeart/2005/8/layout/hierarchy3"/>
    <dgm:cxn modelId="{8EFDD232-00D8-4402-B91B-8859BC5EA2AB}" type="presParOf" srcId="{A52C0CA0-8D81-492C-A0AA-DF6554515DDC}" destId="{DD594B47-02F4-4CDE-B9A1-AC5A52B7BD2E}" srcOrd="2" destOrd="0" presId="urn:microsoft.com/office/officeart/2005/8/layout/hierarchy3"/>
    <dgm:cxn modelId="{3D2A04E2-7FAB-4A55-A421-E7751FB802DA}" type="presParOf" srcId="{A52C0CA0-8D81-492C-A0AA-DF6554515DDC}" destId="{E7835EBD-777B-4137-8848-F743DB7D32F5}" srcOrd="3" destOrd="0" presId="urn:microsoft.com/office/officeart/2005/8/layout/hierarchy3"/>
    <dgm:cxn modelId="{AEB679E9-59E5-499F-AC8D-FCFD4CE0FCA7}" type="presParOf" srcId="{A52C0CA0-8D81-492C-A0AA-DF6554515DDC}" destId="{996351D2-C320-48C3-BA2B-8B8B59857FBC}" srcOrd="4" destOrd="0" presId="urn:microsoft.com/office/officeart/2005/8/layout/hierarchy3"/>
    <dgm:cxn modelId="{CD4A1FC7-2A89-4921-922A-280C0B234D37}" type="presParOf" srcId="{A52C0CA0-8D81-492C-A0AA-DF6554515DDC}" destId="{1946D82F-D049-43DE-BD59-2D61CE65D3A6}" srcOrd="5" destOrd="0" presId="urn:microsoft.com/office/officeart/2005/8/layout/hierarchy3"/>
    <dgm:cxn modelId="{BA624F3D-5282-4914-8076-AC0CEF9C17B8}" type="presParOf" srcId="{5A60420D-1E6E-4DCE-81C0-58E9021FC76C}" destId="{6BAB3C32-FE72-4969-86A8-D8A05137CD06}" srcOrd="2" destOrd="0" presId="urn:microsoft.com/office/officeart/2005/8/layout/hierarchy3"/>
    <dgm:cxn modelId="{C2E0E6A4-EB20-4C64-AAC1-E4FAD74D932D}" type="presParOf" srcId="{6BAB3C32-FE72-4969-86A8-D8A05137CD06}" destId="{518D0328-D882-4A44-9B13-8A97D2F2D241}" srcOrd="0" destOrd="0" presId="urn:microsoft.com/office/officeart/2005/8/layout/hierarchy3"/>
    <dgm:cxn modelId="{00054745-AD02-41EB-8C76-F0D322AEEFB3}" type="presParOf" srcId="{518D0328-D882-4A44-9B13-8A97D2F2D241}" destId="{74194D3F-30A7-4809-8AF1-57C91676282F}" srcOrd="0" destOrd="0" presId="urn:microsoft.com/office/officeart/2005/8/layout/hierarchy3"/>
    <dgm:cxn modelId="{F2A4BE1B-B1EE-4443-990E-C4675BBF6CC5}" type="presParOf" srcId="{518D0328-D882-4A44-9B13-8A97D2F2D241}" destId="{3974BFCB-10C7-4415-88D3-212D9C6AF3C4}" srcOrd="1" destOrd="0" presId="urn:microsoft.com/office/officeart/2005/8/layout/hierarchy3"/>
    <dgm:cxn modelId="{1A6F011A-DE28-42C0-9F38-FE8ED8892A30}" type="presParOf" srcId="{6BAB3C32-FE72-4969-86A8-D8A05137CD06}" destId="{266ECBD1-A906-4034-8E6A-9B39E4CDBB28}" srcOrd="1" destOrd="0" presId="urn:microsoft.com/office/officeart/2005/8/layout/hierarchy3"/>
    <dgm:cxn modelId="{280CEDB7-C7A1-4DC8-9F72-46DEF4E2075C}" type="presParOf" srcId="{266ECBD1-A906-4034-8E6A-9B39E4CDBB28}" destId="{5F7ADC1D-240E-4FAC-93FE-3734702047E6}" srcOrd="0" destOrd="0" presId="urn:microsoft.com/office/officeart/2005/8/layout/hierarchy3"/>
    <dgm:cxn modelId="{8B97147E-BBD0-4542-898E-1E677D034F9D}" type="presParOf" srcId="{266ECBD1-A906-4034-8E6A-9B39E4CDBB28}" destId="{28DE7228-3EED-442C-BFD6-B990BDCA8B7F}" srcOrd="1" destOrd="0" presId="urn:microsoft.com/office/officeart/2005/8/layout/hierarchy3"/>
    <dgm:cxn modelId="{CAF42ECF-4AC0-4E7B-8760-506624B34A01}" type="presParOf" srcId="{266ECBD1-A906-4034-8E6A-9B39E4CDBB28}" destId="{D6A3ABB3-563B-42DE-B335-FDF7E197AC56}" srcOrd="2" destOrd="0" presId="urn:microsoft.com/office/officeart/2005/8/layout/hierarchy3"/>
    <dgm:cxn modelId="{C2122A93-BE42-4F92-80FE-21993881EAFD}" type="presParOf" srcId="{266ECBD1-A906-4034-8E6A-9B39E4CDBB28}" destId="{75DE036E-7AB6-4C1E-AE4F-C033963EB25F}" srcOrd="3" destOrd="0" presId="urn:microsoft.com/office/officeart/2005/8/layout/hierarchy3"/>
    <dgm:cxn modelId="{512C59A2-C4FA-414B-AF33-19C91CB9D761}" type="presParOf" srcId="{266ECBD1-A906-4034-8E6A-9B39E4CDBB28}" destId="{F76A8549-8CCB-42B1-9249-023EC45F0B49}" srcOrd="4" destOrd="0" presId="urn:microsoft.com/office/officeart/2005/8/layout/hierarchy3"/>
    <dgm:cxn modelId="{1E29E829-8358-4BF0-B2F8-F460DBB5C5D9}" type="presParOf" srcId="{266ECBD1-A906-4034-8E6A-9B39E4CDBB28}" destId="{AA0156F3-1E8E-4F59-A711-234900486D10}"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1680DF-FC31-432C-BCC4-8C25F48EE395}" type="doc">
      <dgm:prSet loTypeId="urn:microsoft.com/office/officeart/2005/8/layout/hList1" loCatId="list" qsTypeId="urn:microsoft.com/office/officeart/2005/8/quickstyle/3d3" qsCatId="3D" csTypeId="urn:microsoft.com/office/officeart/2005/8/colors/colorful3" csCatId="colorful" phldr="1"/>
      <dgm:spPr/>
      <dgm:t>
        <a:bodyPr/>
        <a:lstStyle/>
        <a:p>
          <a:endParaRPr lang="en-US"/>
        </a:p>
      </dgm:t>
    </dgm:pt>
    <dgm:pt modelId="{0F6C9C6C-29DD-4B46-8532-96620DCCE3BF}">
      <dgm:prSet phldrT="[Text]" custT="1"/>
      <dgm:spPr/>
      <dgm:t>
        <a:bodyPr/>
        <a:lstStyle/>
        <a:p>
          <a:r>
            <a:rPr lang="en-US" sz="2400" b="1" dirty="0">
              <a:latin typeface="Garamond" pitchFamily="18" charset="0"/>
            </a:rPr>
            <a:t>Health &amp; Beauty</a:t>
          </a:r>
        </a:p>
      </dgm:t>
    </dgm:pt>
    <dgm:pt modelId="{65D204F7-0213-4F55-B68A-845E511BFCE3}" type="parTrans" cxnId="{4644D0DD-73DD-45AC-AF39-9329ACE8DAEE}">
      <dgm:prSet/>
      <dgm:spPr/>
      <dgm:t>
        <a:bodyPr/>
        <a:lstStyle/>
        <a:p>
          <a:endParaRPr lang="en-US"/>
        </a:p>
      </dgm:t>
    </dgm:pt>
    <dgm:pt modelId="{5242D5DB-D637-49EC-9319-E1EA9C55E473}" type="sibTrans" cxnId="{4644D0DD-73DD-45AC-AF39-9329ACE8DAEE}">
      <dgm:prSet/>
      <dgm:spPr/>
      <dgm:t>
        <a:bodyPr/>
        <a:lstStyle/>
        <a:p>
          <a:endParaRPr lang="en-US"/>
        </a:p>
      </dgm:t>
    </dgm:pt>
    <dgm:pt modelId="{8D3BD18C-1AE2-4549-AE5F-71BB60F84156}">
      <dgm:prSet phldrT="[Text]" custT="1"/>
      <dgm:spPr/>
      <dgm:t>
        <a:bodyPr/>
        <a:lstStyle/>
        <a:p>
          <a:r>
            <a:rPr lang="en-US" sz="2000" b="1" dirty="0">
              <a:latin typeface="Garamond" pitchFamily="18" charset="0"/>
            </a:rPr>
            <a:t>With the Baby Boomers at or on the verge of retirement, the desire for staying fit and youthful is at an all time high.</a:t>
          </a:r>
        </a:p>
      </dgm:t>
    </dgm:pt>
    <dgm:pt modelId="{4BAFF3BB-6D49-44F0-8C99-932ECA8D91DC}" type="parTrans" cxnId="{6640E8CC-5632-400A-A775-B7D544041665}">
      <dgm:prSet/>
      <dgm:spPr/>
      <dgm:t>
        <a:bodyPr/>
        <a:lstStyle/>
        <a:p>
          <a:endParaRPr lang="en-US"/>
        </a:p>
      </dgm:t>
    </dgm:pt>
    <dgm:pt modelId="{C48AA234-9BBD-4445-8DB1-E4F1C794B791}" type="sibTrans" cxnId="{6640E8CC-5632-400A-A775-B7D544041665}">
      <dgm:prSet/>
      <dgm:spPr/>
      <dgm:t>
        <a:bodyPr/>
        <a:lstStyle/>
        <a:p>
          <a:endParaRPr lang="en-US"/>
        </a:p>
      </dgm:t>
    </dgm:pt>
    <dgm:pt modelId="{B68244E7-CC9A-42AD-AEB9-450E17EF6224}">
      <dgm:prSet phldrT="[Text]" custT="1"/>
      <dgm:spPr/>
      <dgm:t>
        <a:bodyPr/>
        <a:lstStyle/>
        <a:p>
          <a:r>
            <a:rPr lang="en-US" sz="2400" b="1" dirty="0">
              <a:latin typeface="Garamond" pitchFamily="18" charset="0"/>
            </a:rPr>
            <a:t>Online Purchasing</a:t>
          </a:r>
        </a:p>
      </dgm:t>
    </dgm:pt>
    <dgm:pt modelId="{AEBF6DF8-D775-4229-855C-740C97FF0DE5}" type="parTrans" cxnId="{28EEA1DB-5A46-491F-B076-7A4E3068E341}">
      <dgm:prSet/>
      <dgm:spPr/>
      <dgm:t>
        <a:bodyPr/>
        <a:lstStyle/>
        <a:p>
          <a:endParaRPr lang="en-US"/>
        </a:p>
      </dgm:t>
    </dgm:pt>
    <dgm:pt modelId="{91FE8D32-9015-4E89-B425-824CD1782CBC}" type="sibTrans" cxnId="{28EEA1DB-5A46-491F-B076-7A4E3068E341}">
      <dgm:prSet/>
      <dgm:spPr/>
      <dgm:t>
        <a:bodyPr/>
        <a:lstStyle/>
        <a:p>
          <a:endParaRPr lang="en-US"/>
        </a:p>
      </dgm:t>
    </dgm:pt>
    <dgm:pt modelId="{BE29B674-BC36-4A69-AD72-3FE2ED79C940}">
      <dgm:prSet phldrT="[Text]" custT="1"/>
      <dgm:spPr/>
      <dgm:t>
        <a:bodyPr/>
        <a:lstStyle/>
        <a:p>
          <a:r>
            <a:rPr lang="en-US" sz="2000" b="1" dirty="0">
              <a:latin typeface="Garamond" pitchFamily="18" charset="0"/>
            </a:rPr>
            <a:t>With the ease and convenience of shopping online, more consumers are shifting their purchasing power to the internet.</a:t>
          </a:r>
        </a:p>
      </dgm:t>
    </dgm:pt>
    <dgm:pt modelId="{A6627F4E-74F7-444D-A015-E2B6D5DA199F}" type="parTrans" cxnId="{1874A20A-76D6-43D1-A04B-BBC1DE6DC728}">
      <dgm:prSet/>
      <dgm:spPr/>
      <dgm:t>
        <a:bodyPr/>
        <a:lstStyle/>
        <a:p>
          <a:endParaRPr lang="en-US"/>
        </a:p>
      </dgm:t>
    </dgm:pt>
    <dgm:pt modelId="{6BE9DCA1-9E5F-405B-B389-89093B488AC3}" type="sibTrans" cxnId="{1874A20A-76D6-43D1-A04B-BBC1DE6DC728}">
      <dgm:prSet/>
      <dgm:spPr/>
      <dgm:t>
        <a:bodyPr/>
        <a:lstStyle/>
        <a:p>
          <a:endParaRPr lang="en-US"/>
        </a:p>
      </dgm:t>
    </dgm:pt>
    <dgm:pt modelId="{D51801BF-C941-496B-AF66-8551181EC9F3}">
      <dgm:prSet phldrT="[Text]" custT="1"/>
      <dgm:spPr/>
      <dgm:t>
        <a:bodyPr/>
        <a:lstStyle/>
        <a:p>
          <a:r>
            <a:rPr lang="en-US" sz="2400" b="1" dirty="0">
              <a:latin typeface="Garamond" pitchFamily="18" charset="0"/>
            </a:rPr>
            <a:t>Home-Based Businesses</a:t>
          </a:r>
          <a:endParaRPr lang="en-US" sz="2800" b="1" dirty="0">
            <a:latin typeface="Garamond" pitchFamily="18" charset="0"/>
          </a:endParaRPr>
        </a:p>
      </dgm:t>
    </dgm:pt>
    <dgm:pt modelId="{6E39D759-48DD-451A-A8E6-A2B6C7DD47FE}" type="parTrans" cxnId="{38158D08-D9A5-4DF5-9483-537F24D3606A}">
      <dgm:prSet/>
      <dgm:spPr/>
      <dgm:t>
        <a:bodyPr/>
        <a:lstStyle/>
        <a:p>
          <a:endParaRPr lang="en-US"/>
        </a:p>
      </dgm:t>
    </dgm:pt>
    <dgm:pt modelId="{E60F65F8-6A32-4426-8B79-D73767FFE4D5}" type="sibTrans" cxnId="{38158D08-D9A5-4DF5-9483-537F24D3606A}">
      <dgm:prSet/>
      <dgm:spPr/>
      <dgm:t>
        <a:bodyPr/>
        <a:lstStyle/>
        <a:p>
          <a:endParaRPr lang="en-US"/>
        </a:p>
      </dgm:t>
    </dgm:pt>
    <dgm:pt modelId="{662AC676-081D-4564-BDB3-580D95D7DADE}">
      <dgm:prSet phldrT="[Text]" custT="1"/>
      <dgm:spPr/>
      <dgm:t>
        <a:bodyPr/>
        <a:lstStyle/>
        <a:p>
          <a:pPr algn="l"/>
          <a:r>
            <a:rPr lang="en-US" sz="2000" b="1" dirty="0">
              <a:latin typeface="Garamond" pitchFamily="18" charset="0"/>
            </a:rPr>
            <a:t>With their financial security in doubt, many people are looking for other ways to generate income.        </a:t>
          </a:r>
          <a:r>
            <a:rPr lang="en-US" sz="1500" b="1" baseline="0" dirty="0">
              <a:solidFill>
                <a:srgbClr val="C00000"/>
              </a:solidFill>
              <a:latin typeface="Garamond" pitchFamily="18" charset="0"/>
            </a:rPr>
            <a:t>(Income Diversification)</a:t>
          </a:r>
        </a:p>
      </dgm:t>
    </dgm:pt>
    <dgm:pt modelId="{CE619C28-3984-4FAD-8448-CC2B445C42F1}" type="parTrans" cxnId="{2007A729-D51A-47BD-AC44-F282CBD24C07}">
      <dgm:prSet/>
      <dgm:spPr/>
      <dgm:t>
        <a:bodyPr/>
        <a:lstStyle/>
        <a:p>
          <a:endParaRPr lang="en-US"/>
        </a:p>
      </dgm:t>
    </dgm:pt>
    <dgm:pt modelId="{917C166C-9EB6-4386-B38E-6461CE6C1986}" type="sibTrans" cxnId="{2007A729-D51A-47BD-AC44-F282CBD24C07}">
      <dgm:prSet/>
      <dgm:spPr/>
      <dgm:t>
        <a:bodyPr/>
        <a:lstStyle/>
        <a:p>
          <a:endParaRPr lang="en-US"/>
        </a:p>
      </dgm:t>
    </dgm:pt>
    <dgm:pt modelId="{9D05FB06-376D-4627-B786-E6192C6E21CD}" type="pres">
      <dgm:prSet presAssocID="{6D1680DF-FC31-432C-BCC4-8C25F48EE395}" presName="Name0" presStyleCnt="0">
        <dgm:presLayoutVars>
          <dgm:dir/>
          <dgm:animLvl val="lvl"/>
          <dgm:resizeHandles val="exact"/>
        </dgm:presLayoutVars>
      </dgm:prSet>
      <dgm:spPr/>
    </dgm:pt>
    <dgm:pt modelId="{F4FD0E0F-F05E-4A6F-8666-BBB6EFEAAA75}" type="pres">
      <dgm:prSet presAssocID="{0F6C9C6C-29DD-4B46-8532-96620DCCE3BF}" presName="composite" presStyleCnt="0"/>
      <dgm:spPr/>
    </dgm:pt>
    <dgm:pt modelId="{C63C4B7B-9312-4F2F-A817-86CC124C754C}" type="pres">
      <dgm:prSet presAssocID="{0F6C9C6C-29DD-4B46-8532-96620DCCE3BF}" presName="parTx" presStyleLbl="alignNode1" presStyleIdx="0" presStyleCnt="3">
        <dgm:presLayoutVars>
          <dgm:chMax val="0"/>
          <dgm:chPref val="0"/>
          <dgm:bulletEnabled val="1"/>
        </dgm:presLayoutVars>
      </dgm:prSet>
      <dgm:spPr/>
    </dgm:pt>
    <dgm:pt modelId="{58107061-D1D1-4831-86DB-EBAAB00079CD}" type="pres">
      <dgm:prSet presAssocID="{0F6C9C6C-29DD-4B46-8532-96620DCCE3BF}" presName="desTx" presStyleLbl="alignAccFollowNode1" presStyleIdx="0" presStyleCnt="3">
        <dgm:presLayoutVars>
          <dgm:bulletEnabled val="1"/>
        </dgm:presLayoutVars>
      </dgm:prSet>
      <dgm:spPr/>
    </dgm:pt>
    <dgm:pt modelId="{0D124344-EAB7-4A68-96EE-B17881D0D261}" type="pres">
      <dgm:prSet presAssocID="{5242D5DB-D637-49EC-9319-E1EA9C55E473}" presName="space" presStyleCnt="0"/>
      <dgm:spPr/>
    </dgm:pt>
    <dgm:pt modelId="{75C24C2F-C597-4579-BDFC-9AC57F1C6B98}" type="pres">
      <dgm:prSet presAssocID="{B68244E7-CC9A-42AD-AEB9-450E17EF6224}" presName="composite" presStyleCnt="0"/>
      <dgm:spPr/>
    </dgm:pt>
    <dgm:pt modelId="{18417CE3-9A69-4496-9B58-C1C68391FBCF}" type="pres">
      <dgm:prSet presAssocID="{B68244E7-CC9A-42AD-AEB9-450E17EF6224}" presName="parTx" presStyleLbl="alignNode1" presStyleIdx="1" presStyleCnt="3">
        <dgm:presLayoutVars>
          <dgm:chMax val="0"/>
          <dgm:chPref val="0"/>
          <dgm:bulletEnabled val="1"/>
        </dgm:presLayoutVars>
      </dgm:prSet>
      <dgm:spPr/>
    </dgm:pt>
    <dgm:pt modelId="{B4907385-6FA1-4F0F-B83A-ECAA02975583}" type="pres">
      <dgm:prSet presAssocID="{B68244E7-CC9A-42AD-AEB9-450E17EF6224}" presName="desTx" presStyleLbl="alignAccFollowNode1" presStyleIdx="1" presStyleCnt="3">
        <dgm:presLayoutVars>
          <dgm:bulletEnabled val="1"/>
        </dgm:presLayoutVars>
      </dgm:prSet>
      <dgm:spPr/>
    </dgm:pt>
    <dgm:pt modelId="{F1B4231B-98DC-4DEE-B67E-7722B17263AD}" type="pres">
      <dgm:prSet presAssocID="{91FE8D32-9015-4E89-B425-824CD1782CBC}" presName="space" presStyleCnt="0"/>
      <dgm:spPr/>
    </dgm:pt>
    <dgm:pt modelId="{D499CAD7-B0B1-4C98-B21C-8CDE74AABAD7}" type="pres">
      <dgm:prSet presAssocID="{D51801BF-C941-496B-AF66-8551181EC9F3}" presName="composite" presStyleCnt="0"/>
      <dgm:spPr/>
    </dgm:pt>
    <dgm:pt modelId="{46F5D6AF-602C-4E3C-9810-5ED2804E39F5}" type="pres">
      <dgm:prSet presAssocID="{D51801BF-C941-496B-AF66-8551181EC9F3}" presName="parTx" presStyleLbl="alignNode1" presStyleIdx="2" presStyleCnt="3">
        <dgm:presLayoutVars>
          <dgm:chMax val="0"/>
          <dgm:chPref val="0"/>
          <dgm:bulletEnabled val="1"/>
        </dgm:presLayoutVars>
      </dgm:prSet>
      <dgm:spPr/>
    </dgm:pt>
    <dgm:pt modelId="{F085D496-A6F2-4D8A-A59D-86EC981B7AB6}" type="pres">
      <dgm:prSet presAssocID="{D51801BF-C941-496B-AF66-8551181EC9F3}" presName="desTx" presStyleLbl="alignAccFollowNode1" presStyleIdx="2" presStyleCnt="3">
        <dgm:presLayoutVars>
          <dgm:bulletEnabled val="1"/>
        </dgm:presLayoutVars>
      </dgm:prSet>
      <dgm:spPr/>
    </dgm:pt>
  </dgm:ptLst>
  <dgm:cxnLst>
    <dgm:cxn modelId="{38158D08-D9A5-4DF5-9483-537F24D3606A}" srcId="{6D1680DF-FC31-432C-BCC4-8C25F48EE395}" destId="{D51801BF-C941-496B-AF66-8551181EC9F3}" srcOrd="2" destOrd="0" parTransId="{6E39D759-48DD-451A-A8E6-A2B6C7DD47FE}" sibTransId="{E60F65F8-6A32-4426-8B79-D73767FFE4D5}"/>
    <dgm:cxn modelId="{1874A20A-76D6-43D1-A04B-BBC1DE6DC728}" srcId="{B68244E7-CC9A-42AD-AEB9-450E17EF6224}" destId="{BE29B674-BC36-4A69-AD72-3FE2ED79C940}" srcOrd="0" destOrd="0" parTransId="{A6627F4E-74F7-444D-A015-E2B6D5DA199F}" sibTransId="{6BE9DCA1-9E5F-405B-B389-89093B488AC3}"/>
    <dgm:cxn modelId="{2007A729-D51A-47BD-AC44-F282CBD24C07}" srcId="{D51801BF-C941-496B-AF66-8551181EC9F3}" destId="{662AC676-081D-4564-BDB3-580D95D7DADE}" srcOrd="0" destOrd="0" parTransId="{CE619C28-3984-4FAD-8448-CC2B445C42F1}" sibTransId="{917C166C-9EB6-4386-B38E-6461CE6C1986}"/>
    <dgm:cxn modelId="{14C77F2D-97AC-49F1-9773-684B696D82F6}" type="presOf" srcId="{6D1680DF-FC31-432C-BCC4-8C25F48EE395}" destId="{9D05FB06-376D-4627-B786-E6192C6E21CD}" srcOrd="0" destOrd="0" presId="urn:microsoft.com/office/officeart/2005/8/layout/hList1"/>
    <dgm:cxn modelId="{126BF43C-3DE1-4CF0-9CC6-6BBD89AC70EC}" type="presOf" srcId="{8D3BD18C-1AE2-4549-AE5F-71BB60F84156}" destId="{58107061-D1D1-4831-86DB-EBAAB00079CD}" srcOrd="0" destOrd="0" presId="urn:microsoft.com/office/officeart/2005/8/layout/hList1"/>
    <dgm:cxn modelId="{A993586E-C800-4737-9185-4D25135265B0}" type="presOf" srcId="{B68244E7-CC9A-42AD-AEB9-450E17EF6224}" destId="{18417CE3-9A69-4496-9B58-C1C68391FBCF}" srcOrd="0" destOrd="0" presId="urn:microsoft.com/office/officeart/2005/8/layout/hList1"/>
    <dgm:cxn modelId="{D93E5070-4AA1-4AA5-B69C-3FEDFC17FDA8}" type="presOf" srcId="{0F6C9C6C-29DD-4B46-8532-96620DCCE3BF}" destId="{C63C4B7B-9312-4F2F-A817-86CC124C754C}" srcOrd="0" destOrd="0" presId="urn:microsoft.com/office/officeart/2005/8/layout/hList1"/>
    <dgm:cxn modelId="{CCCD0D56-E491-4EB2-8DEC-DF5E985C8CFC}" type="presOf" srcId="{D51801BF-C941-496B-AF66-8551181EC9F3}" destId="{46F5D6AF-602C-4E3C-9810-5ED2804E39F5}" srcOrd="0" destOrd="0" presId="urn:microsoft.com/office/officeart/2005/8/layout/hList1"/>
    <dgm:cxn modelId="{5CDDEDBE-029E-4249-ABFC-58DCE6C822D7}" type="presOf" srcId="{662AC676-081D-4564-BDB3-580D95D7DADE}" destId="{F085D496-A6F2-4D8A-A59D-86EC981B7AB6}" srcOrd="0" destOrd="0" presId="urn:microsoft.com/office/officeart/2005/8/layout/hList1"/>
    <dgm:cxn modelId="{6640E8CC-5632-400A-A775-B7D544041665}" srcId="{0F6C9C6C-29DD-4B46-8532-96620DCCE3BF}" destId="{8D3BD18C-1AE2-4549-AE5F-71BB60F84156}" srcOrd="0" destOrd="0" parTransId="{4BAFF3BB-6D49-44F0-8C99-932ECA8D91DC}" sibTransId="{C48AA234-9BBD-4445-8DB1-E4F1C794B791}"/>
    <dgm:cxn modelId="{28EEA1DB-5A46-491F-B076-7A4E3068E341}" srcId="{6D1680DF-FC31-432C-BCC4-8C25F48EE395}" destId="{B68244E7-CC9A-42AD-AEB9-450E17EF6224}" srcOrd="1" destOrd="0" parTransId="{AEBF6DF8-D775-4229-855C-740C97FF0DE5}" sibTransId="{91FE8D32-9015-4E89-B425-824CD1782CBC}"/>
    <dgm:cxn modelId="{4644D0DD-73DD-45AC-AF39-9329ACE8DAEE}" srcId="{6D1680DF-FC31-432C-BCC4-8C25F48EE395}" destId="{0F6C9C6C-29DD-4B46-8532-96620DCCE3BF}" srcOrd="0" destOrd="0" parTransId="{65D204F7-0213-4F55-B68A-845E511BFCE3}" sibTransId="{5242D5DB-D637-49EC-9319-E1EA9C55E473}"/>
    <dgm:cxn modelId="{D9ED06EE-4857-4C05-B96C-3FC922CA1BB7}" type="presOf" srcId="{BE29B674-BC36-4A69-AD72-3FE2ED79C940}" destId="{B4907385-6FA1-4F0F-B83A-ECAA02975583}" srcOrd="0" destOrd="0" presId="urn:microsoft.com/office/officeart/2005/8/layout/hList1"/>
    <dgm:cxn modelId="{408E37CE-9D42-467E-8B96-CE6F514B35A2}" type="presParOf" srcId="{9D05FB06-376D-4627-B786-E6192C6E21CD}" destId="{F4FD0E0F-F05E-4A6F-8666-BBB6EFEAAA75}" srcOrd="0" destOrd="0" presId="urn:microsoft.com/office/officeart/2005/8/layout/hList1"/>
    <dgm:cxn modelId="{2D440568-4854-44B8-9244-3377D7467F07}" type="presParOf" srcId="{F4FD0E0F-F05E-4A6F-8666-BBB6EFEAAA75}" destId="{C63C4B7B-9312-4F2F-A817-86CC124C754C}" srcOrd="0" destOrd="0" presId="urn:microsoft.com/office/officeart/2005/8/layout/hList1"/>
    <dgm:cxn modelId="{A5C9FB6E-A7B1-4D53-AD95-70197796976E}" type="presParOf" srcId="{F4FD0E0F-F05E-4A6F-8666-BBB6EFEAAA75}" destId="{58107061-D1D1-4831-86DB-EBAAB00079CD}" srcOrd="1" destOrd="0" presId="urn:microsoft.com/office/officeart/2005/8/layout/hList1"/>
    <dgm:cxn modelId="{F5CE89C4-0146-498A-832B-7B30B7E87FAC}" type="presParOf" srcId="{9D05FB06-376D-4627-B786-E6192C6E21CD}" destId="{0D124344-EAB7-4A68-96EE-B17881D0D261}" srcOrd="1" destOrd="0" presId="urn:microsoft.com/office/officeart/2005/8/layout/hList1"/>
    <dgm:cxn modelId="{1FE78772-9C4E-4CDF-8C11-FFFE0228F8B0}" type="presParOf" srcId="{9D05FB06-376D-4627-B786-E6192C6E21CD}" destId="{75C24C2F-C597-4579-BDFC-9AC57F1C6B98}" srcOrd="2" destOrd="0" presId="urn:microsoft.com/office/officeart/2005/8/layout/hList1"/>
    <dgm:cxn modelId="{EC7733EE-AAB6-407C-9D62-4DB47A2785E9}" type="presParOf" srcId="{75C24C2F-C597-4579-BDFC-9AC57F1C6B98}" destId="{18417CE3-9A69-4496-9B58-C1C68391FBCF}" srcOrd="0" destOrd="0" presId="urn:microsoft.com/office/officeart/2005/8/layout/hList1"/>
    <dgm:cxn modelId="{66E60CEB-F2CC-46AA-8F03-51DC8799EA21}" type="presParOf" srcId="{75C24C2F-C597-4579-BDFC-9AC57F1C6B98}" destId="{B4907385-6FA1-4F0F-B83A-ECAA02975583}" srcOrd="1" destOrd="0" presId="urn:microsoft.com/office/officeart/2005/8/layout/hList1"/>
    <dgm:cxn modelId="{BC6EA971-C006-4FF5-9271-ECF9CC8D5387}" type="presParOf" srcId="{9D05FB06-376D-4627-B786-E6192C6E21CD}" destId="{F1B4231B-98DC-4DEE-B67E-7722B17263AD}" srcOrd="3" destOrd="0" presId="urn:microsoft.com/office/officeart/2005/8/layout/hList1"/>
    <dgm:cxn modelId="{D6CD2B17-F4DD-40E8-B816-493EF7E7A88A}" type="presParOf" srcId="{9D05FB06-376D-4627-B786-E6192C6E21CD}" destId="{D499CAD7-B0B1-4C98-B21C-8CDE74AABAD7}" srcOrd="4" destOrd="0" presId="urn:microsoft.com/office/officeart/2005/8/layout/hList1"/>
    <dgm:cxn modelId="{C6AA126B-F57A-45EF-AF12-6E3AD68458E7}" type="presParOf" srcId="{D499CAD7-B0B1-4C98-B21C-8CDE74AABAD7}" destId="{46F5D6AF-602C-4E3C-9810-5ED2804E39F5}" srcOrd="0" destOrd="0" presId="urn:microsoft.com/office/officeart/2005/8/layout/hList1"/>
    <dgm:cxn modelId="{26DD8FFA-11C9-48A8-A13E-3171FFC71061}" type="presParOf" srcId="{D499CAD7-B0B1-4C98-B21C-8CDE74AABAD7}" destId="{F085D496-A6F2-4D8A-A59D-86EC981B7AB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B4C52-A8C6-4D3F-84BF-2F64F63A7972}">
      <dsp:nvSpPr>
        <dsp:cNvPr id="0" name=""/>
        <dsp:cNvSpPr/>
      </dsp:nvSpPr>
      <dsp:spPr>
        <a:xfrm>
          <a:off x="330491" y="2919"/>
          <a:ext cx="2206004" cy="1103002"/>
        </a:xfrm>
        <a:prstGeom prst="roundRect">
          <a:avLst>
            <a:gd name="adj" fmla="val 10000"/>
          </a:avLst>
        </a:prstGeom>
        <a:solidFill>
          <a:schemeClr val="accent3"/>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pitchFamily="18" charset="0"/>
            </a:rPr>
            <a:t>The Company </a:t>
          </a:r>
        </a:p>
      </dsp:txBody>
      <dsp:txXfrm>
        <a:off x="362797" y="35225"/>
        <a:ext cx="2141392" cy="1038390"/>
      </dsp:txXfrm>
    </dsp:sp>
    <dsp:sp modelId="{FC79DF42-195C-4709-84BE-E78114EDAEB2}">
      <dsp:nvSpPr>
        <dsp:cNvPr id="0" name=""/>
        <dsp:cNvSpPr/>
      </dsp:nvSpPr>
      <dsp:spPr>
        <a:xfrm>
          <a:off x="551091" y="1105921"/>
          <a:ext cx="220600" cy="827251"/>
        </a:xfrm>
        <a:custGeom>
          <a:avLst/>
          <a:gdLst/>
          <a:ahLst/>
          <a:cxnLst/>
          <a:rect l="0" t="0" r="0" b="0"/>
          <a:pathLst>
            <a:path>
              <a:moveTo>
                <a:pt x="0" y="0"/>
              </a:moveTo>
              <a:lnTo>
                <a:pt x="0" y="827251"/>
              </a:lnTo>
              <a:lnTo>
                <a:pt x="220600" y="827251"/>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4FA1AD-3164-4F8A-896F-CD0A63757F81}">
      <dsp:nvSpPr>
        <dsp:cNvPr id="0" name=""/>
        <dsp:cNvSpPr/>
      </dsp:nvSpPr>
      <dsp:spPr>
        <a:xfrm>
          <a:off x="771692" y="1381672"/>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Celebrating their 60th year in business</a:t>
          </a:r>
        </a:p>
      </dsp:txBody>
      <dsp:txXfrm>
        <a:off x="803998" y="1413978"/>
        <a:ext cx="1700191" cy="1038390"/>
      </dsp:txXfrm>
    </dsp:sp>
    <dsp:sp modelId="{92899CD7-46D3-44AE-A366-E1A6373176FB}">
      <dsp:nvSpPr>
        <dsp:cNvPr id="0" name=""/>
        <dsp:cNvSpPr/>
      </dsp:nvSpPr>
      <dsp:spPr>
        <a:xfrm>
          <a:off x="551091" y="1105921"/>
          <a:ext cx="220600" cy="2206004"/>
        </a:xfrm>
        <a:custGeom>
          <a:avLst/>
          <a:gdLst/>
          <a:ahLst/>
          <a:cxnLst/>
          <a:rect l="0" t="0" r="0" b="0"/>
          <a:pathLst>
            <a:path>
              <a:moveTo>
                <a:pt x="0" y="0"/>
              </a:moveTo>
              <a:lnTo>
                <a:pt x="0" y="2206004"/>
              </a:lnTo>
              <a:lnTo>
                <a:pt x="220600" y="2206004"/>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A05FFA-162B-438B-BCE4-35D389D0CEEF}">
      <dsp:nvSpPr>
        <dsp:cNvPr id="0" name=""/>
        <dsp:cNvSpPr/>
      </dsp:nvSpPr>
      <dsp:spPr>
        <a:xfrm>
          <a:off x="771692" y="2760425"/>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1453076"/>
              <a:satOff val="-4643"/>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Registered with the Better Business Bureau</a:t>
          </a:r>
        </a:p>
      </dsp:txBody>
      <dsp:txXfrm>
        <a:off x="803998" y="2792731"/>
        <a:ext cx="1700191" cy="1038390"/>
      </dsp:txXfrm>
    </dsp:sp>
    <dsp:sp modelId="{B78546FB-6001-4552-9FC2-497CE4F8166D}">
      <dsp:nvSpPr>
        <dsp:cNvPr id="0" name=""/>
        <dsp:cNvSpPr/>
      </dsp:nvSpPr>
      <dsp:spPr>
        <a:xfrm>
          <a:off x="551091" y="1105921"/>
          <a:ext cx="220600" cy="3584757"/>
        </a:xfrm>
        <a:custGeom>
          <a:avLst/>
          <a:gdLst/>
          <a:ahLst/>
          <a:cxnLst/>
          <a:rect l="0" t="0" r="0" b="0"/>
          <a:pathLst>
            <a:path>
              <a:moveTo>
                <a:pt x="0" y="0"/>
              </a:moveTo>
              <a:lnTo>
                <a:pt x="0" y="3584757"/>
              </a:lnTo>
              <a:lnTo>
                <a:pt x="220600" y="3584757"/>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688B08-C5AF-4ABE-A0C1-98092EC057ED}">
      <dsp:nvSpPr>
        <dsp:cNvPr id="0" name=""/>
        <dsp:cNvSpPr/>
      </dsp:nvSpPr>
      <dsp:spPr>
        <a:xfrm>
          <a:off x="771692" y="4139178"/>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2906152"/>
              <a:satOff val="-9286"/>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Approved by the Federal Trade Commission</a:t>
          </a:r>
          <a:endParaRPr lang="en-US" sz="1800" b="1" kern="1200" dirty="0"/>
        </a:p>
      </dsp:txBody>
      <dsp:txXfrm>
        <a:off x="803998" y="4171484"/>
        <a:ext cx="1700191" cy="1038390"/>
      </dsp:txXfrm>
    </dsp:sp>
    <dsp:sp modelId="{84CC7636-C9CD-43AF-A84F-F33651A0E1C1}">
      <dsp:nvSpPr>
        <dsp:cNvPr id="0" name=""/>
        <dsp:cNvSpPr/>
      </dsp:nvSpPr>
      <dsp:spPr>
        <a:xfrm>
          <a:off x="3087997" y="2919"/>
          <a:ext cx="2206004" cy="1103002"/>
        </a:xfrm>
        <a:prstGeom prst="roundRect">
          <a:avLst>
            <a:gd name="adj" fmla="val 10000"/>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pitchFamily="18" charset="0"/>
            </a:rPr>
            <a:t>The Products</a:t>
          </a:r>
        </a:p>
      </dsp:txBody>
      <dsp:txXfrm>
        <a:off x="3120303" y="35225"/>
        <a:ext cx="2141392" cy="1038390"/>
      </dsp:txXfrm>
    </dsp:sp>
    <dsp:sp modelId="{C2437174-9AFC-4DCE-9133-C70F29CD51DF}">
      <dsp:nvSpPr>
        <dsp:cNvPr id="0" name=""/>
        <dsp:cNvSpPr/>
      </dsp:nvSpPr>
      <dsp:spPr>
        <a:xfrm>
          <a:off x="3308598" y="1105921"/>
          <a:ext cx="220600" cy="827251"/>
        </a:xfrm>
        <a:custGeom>
          <a:avLst/>
          <a:gdLst/>
          <a:ahLst/>
          <a:cxnLst/>
          <a:rect l="0" t="0" r="0" b="0"/>
          <a:pathLst>
            <a:path>
              <a:moveTo>
                <a:pt x="0" y="0"/>
              </a:moveTo>
              <a:lnTo>
                <a:pt x="0" y="827251"/>
              </a:lnTo>
              <a:lnTo>
                <a:pt x="220600" y="827251"/>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A45D13-ACB2-45D9-A487-709FDC5ECC44}">
      <dsp:nvSpPr>
        <dsp:cNvPr id="0" name=""/>
        <dsp:cNvSpPr/>
      </dsp:nvSpPr>
      <dsp:spPr>
        <a:xfrm>
          <a:off x="3529198" y="1381672"/>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4359228"/>
              <a:satOff val="-13929"/>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Top selling vitamins &amp; supplements brand</a:t>
          </a:r>
        </a:p>
      </dsp:txBody>
      <dsp:txXfrm>
        <a:off x="3561504" y="1413978"/>
        <a:ext cx="1700191" cy="1038390"/>
      </dsp:txXfrm>
    </dsp:sp>
    <dsp:sp modelId="{DD594B47-02F4-4CDE-B9A1-AC5A52B7BD2E}">
      <dsp:nvSpPr>
        <dsp:cNvPr id="0" name=""/>
        <dsp:cNvSpPr/>
      </dsp:nvSpPr>
      <dsp:spPr>
        <a:xfrm>
          <a:off x="3308598" y="1105921"/>
          <a:ext cx="220600" cy="2206004"/>
        </a:xfrm>
        <a:custGeom>
          <a:avLst/>
          <a:gdLst/>
          <a:ahLst/>
          <a:cxnLst/>
          <a:rect l="0" t="0" r="0" b="0"/>
          <a:pathLst>
            <a:path>
              <a:moveTo>
                <a:pt x="0" y="0"/>
              </a:moveTo>
              <a:lnTo>
                <a:pt x="0" y="2206004"/>
              </a:lnTo>
              <a:lnTo>
                <a:pt x="220600" y="2206004"/>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835EBD-777B-4137-8848-F743DB7D32F5}">
      <dsp:nvSpPr>
        <dsp:cNvPr id="0" name=""/>
        <dsp:cNvSpPr/>
      </dsp:nvSpPr>
      <dsp:spPr>
        <a:xfrm>
          <a:off x="3529198" y="2760425"/>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5812304"/>
              <a:satOff val="-18573"/>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High quality skin care &amp; cosmetics brand</a:t>
          </a:r>
        </a:p>
      </dsp:txBody>
      <dsp:txXfrm>
        <a:off x="3561504" y="2792731"/>
        <a:ext cx="1700191" cy="1038390"/>
      </dsp:txXfrm>
    </dsp:sp>
    <dsp:sp modelId="{996351D2-C320-48C3-BA2B-8B8B59857FBC}">
      <dsp:nvSpPr>
        <dsp:cNvPr id="0" name=""/>
        <dsp:cNvSpPr/>
      </dsp:nvSpPr>
      <dsp:spPr>
        <a:xfrm>
          <a:off x="3308598" y="1105921"/>
          <a:ext cx="220600" cy="3584757"/>
        </a:xfrm>
        <a:custGeom>
          <a:avLst/>
          <a:gdLst/>
          <a:ahLst/>
          <a:cxnLst/>
          <a:rect l="0" t="0" r="0" b="0"/>
          <a:pathLst>
            <a:path>
              <a:moveTo>
                <a:pt x="0" y="0"/>
              </a:moveTo>
              <a:lnTo>
                <a:pt x="0" y="3584757"/>
              </a:lnTo>
              <a:lnTo>
                <a:pt x="220600" y="3584757"/>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D82F-D049-43DE-BD59-2D61CE65D3A6}">
      <dsp:nvSpPr>
        <dsp:cNvPr id="0" name=""/>
        <dsp:cNvSpPr/>
      </dsp:nvSpPr>
      <dsp:spPr>
        <a:xfrm>
          <a:off x="3529198" y="4139178"/>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7265380"/>
              <a:satOff val="-23216"/>
              <a:lumOff val="-5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Eco-friendly household cleaning supplies </a:t>
          </a:r>
        </a:p>
      </dsp:txBody>
      <dsp:txXfrm>
        <a:off x="3561504" y="4171484"/>
        <a:ext cx="1700191" cy="1038390"/>
      </dsp:txXfrm>
    </dsp:sp>
    <dsp:sp modelId="{74194D3F-30A7-4809-8AF1-57C91676282F}">
      <dsp:nvSpPr>
        <dsp:cNvPr id="0" name=""/>
        <dsp:cNvSpPr/>
      </dsp:nvSpPr>
      <dsp:spPr>
        <a:xfrm>
          <a:off x="5845503" y="2919"/>
          <a:ext cx="2206004" cy="1103002"/>
        </a:xfrm>
        <a:prstGeom prst="roundRect">
          <a:avLst>
            <a:gd name="adj" fmla="val 10000"/>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pitchFamily="18" charset="0"/>
            </a:rPr>
            <a:t>The Business</a:t>
          </a:r>
        </a:p>
      </dsp:txBody>
      <dsp:txXfrm>
        <a:off x="5877809" y="35225"/>
        <a:ext cx="2141392" cy="1038390"/>
      </dsp:txXfrm>
    </dsp:sp>
    <dsp:sp modelId="{5F7ADC1D-240E-4FAC-93FE-3734702047E6}">
      <dsp:nvSpPr>
        <dsp:cNvPr id="0" name=""/>
        <dsp:cNvSpPr/>
      </dsp:nvSpPr>
      <dsp:spPr>
        <a:xfrm>
          <a:off x="6066104" y="1105921"/>
          <a:ext cx="220600" cy="827251"/>
        </a:xfrm>
        <a:custGeom>
          <a:avLst/>
          <a:gdLst/>
          <a:ahLst/>
          <a:cxnLst/>
          <a:rect l="0" t="0" r="0" b="0"/>
          <a:pathLst>
            <a:path>
              <a:moveTo>
                <a:pt x="0" y="0"/>
              </a:moveTo>
              <a:lnTo>
                <a:pt x="0" y="827251"/>
              </a:lnTo>
              <a:lnTo>
                <a:pt x="220600" y="827251"/>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DE7228-3EED-442C-BFD6-B990BDCA8B7F}">
      <dsp:nvSpPr>
        <dsp:cNvPr id="0" name=""/>
        <dsp:cNvSpPr/>
      </dsp:nvSpPr>
      <dsp:spPr>
        <a:xfrm>
          <a:off x="6286704" y="1381672"/>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8718455"/>
              <a:satOff val="-27859"/>
              <a:lumOff val="-7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Capitalizes on the top 3 business trends today</a:t>
          </a:r>
        </a:p>
      </dsp:txBody>
      <dsp:txXfrm>
        <a:off x="6319010" y="1413978"/>
        <a:ext cx="1700191" cy="1038390"/>
      </dsp:txXfrm>
    </dsp:sp>
    <dsp:sp modelId="{D6A3ABB3-563B-42DE-B335-FDF7E197AC56}">
      <dsp:nvSpPr>
        <dsp:cNvPr id="0" name=""/>
        <dsp:cNvSpPr/>
      </dsp:nvSpPr>
      <dsp:spPr>
        <a:xfrm>
          <a:off x="6066104" y="1105921"/>
          <a:ext cx="220600" cy="2206004"/>
        </a:xfrm>
        <a:custGeom>
          <a:avLst/>
          <a:gdLst/>
          <a:ahLst/>
          <a:cxnLst/>
          <a:rect l="0" t="0" r="0" b="0"/>
          <a:pathLst>
            <a:path>
              <a:moveTo>
                <a:pt x="0" y="0"/>
              </a:moveTo>
              <a:lnTo>
                <a:pt x="0" y="2206004"/>
              </a:lnTo>
              <a:lnTo>
                <a:pt x="220600" y="2206004"/>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DE036E-7AB6-4C1E-AE4F-C033963EB25F}">
      <dsp:nvSpPr>
        <dsp:cNvPr id="0" name=""/>
        <dsp:cNvSpPr/>
      </dsp:nvSpPr>
      <dsp:spPr>
        <a:xfrm>
          <a:off x="6286704" y="2760425"/>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10171532"/>
              <a:satOff val="-32502"/>
              <a:lumOff val="-8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Make money by shopping and referring others</a:t>
          </a:r>
        </a:p>
      </dsp:txBody>
      <dsp:txXfrm>
        <a:off x="6319010" y="2792731"/>
        <a:ext cx="1700191" cy="1038390"/>
      </dsp:txXfrm>
    </dsp:sp>
    <dsp:sp modelId="{F76A8549-8CCB-42B1-9249-023EC45F0B49}">
      <dsp:nvSpPr>
        <dsp:cNvPr id="0" name=""/>
        <dsp:cNvSpPr/>
      </dsp:nvSpPr>
      <dsp:spPr>
        <a:xfrm>
          <a:off x="6066104" y="1105921"/>
          <a:ext cx="220600" cy="3584757"/>
        </a:xfrm>
        <a:custGeom>
          <a:avLst/>
          <a:gdLst/>
          <a:ahLst/>
          <a:cxnLst/>
          <a:rect l="0" t="0" r="0" b="0"/>
          <a:pathLst>
            <a:path>
              <a:moveTo>
                <a:pt x="0" y="0"/>
              </a:moveTo>
              <a:lnTo>
                <a:pt x="0" y="3584757"/>
              </a:lnTo>
              <a:lnTo>
                <a:pt x="220600" y="3584757"/>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0156F3-1E8E-4F59-A711-234900486D10}">
      <dsp:nvSpPr>
        <dsp:cNvPr id="0" name=""/>
        <dsp:cNvSpPr/>
      </dsp:nvSpPr>
      <dsp:spPr>
        <a:xfrm>
          <a:off x="6286704" y="4139178"/>
          <a:ext cx="1764803" cy="1103002"/>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11624607"/>
              <a:satOff val="-37145"/>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itchFamily="18" charset="0"/>
            </a:rPr>
            <a:t>NO inventory NO overhead NO large $$$ investment</a:t>
          </a:r>
        </a:p>
      </dsp:txBody>
      <dsp:txXfrm>
        <a:off x="6319010" y="4171484"/>
        <a:ext cx="1700191" cy="1038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C4B7B-9312-4F2F-A817-86CC124C754C}">
      <dsp:nvSpPr>
        <dsp:cNvPr id="0" name=""/>
        <dsp:cNvSpPr/>
      </dsp:nvSpPr>
      <dsp:spPr>
        <a:xfrm>
          <a:off x="2595" y="18025"/>
          <a:ext cx="2530673" cy="1012269"/>
        </a:xfrm>
        <a:prstGeom prst="rect">
          <a:avLst/>
        </a:prstGeom>
        <a:solidFill>
          <a:schemeClr val="accent3">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aramond" pitchFamily="18" charset="0"/>
            </a:rPr>
            <a:t>Health &amp; Beauty</a:t>
          </a:r>
        </a:p>
      </dsp:txBody>
      <dsp:txXfrm>
        <a:off x="2595" y="18025"/>
        <a:ext cx="2530673" cy="1012269"/>
      </dsp:txXfrm>
    </dsp:sp>
    <dsp:sp modelId="{58107061-D1D1-4831-86DB-EBAAB00079CD}">
      <dsp:nvSpPr>
        <dsp:cNvPr id="0" name=""/>
        <dsp:cNvSpPr/>
      </dsp:nvSpPr>
      <dsp:spPr>
        <a:xfrm>
          <a:off x="2595" y="1030294"/>
          <a:ext cx="2530673" cy="215208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Garamond" pitchFamily="18" charset="0"/>
            </a:rPr>
            <a:t>With the Baby Boomers at or on the verge of retirement, the desire for staying fit and youthful is at an all time high.</a:t>
          </a:r>
        </a:p>
      </dsp:txBody>
      <dsp:txXfrm>
        <a:off x="2595" y="1030294"/>
        <a:ext cx="2530673" cy="2152080"/>
      </dsp:txXfrm>
    </dsp:sp>
    <dsp:sp modelId="{18417CE3-9A69-4496-9B58-C1C68391FBCF}">
      <dsp:nvSpPr>
        <dsp:cNvPr id="0" name=""/>
        <dsp:cNvSpPr/>
      </dsp:nvSpPr>
      <dsp:spPr>
        <a:xfrm>
          <a:off x="2887563" y="18025"/>
          <a:ext cx="2530673" cy="1012269"/>
        </a:xfrm>
        <a:prstGeom prst="rect">
          <a:avLst/>
        </a:prstGeom>
        <a:solidFill>
          <a:schemeClr val="accent3">
            <a:hueOff val="5812304"/>
            <a:satOff val="-18573"/>
            <a:lumOff val="-4706"/>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aramond" pitchFamily="18" charset="0"/>
            </a:rPr>
            <a:t>Online Purchasing</a:t>
          </a:r>
        </a:p>
      </dsp:txBody>
      <dsp:txXfrm>
        <a:off x="2887563" y="18025"/>
        <a:ext cx="2530673" cy="1012269"/>
      </dsp:txXfrm>
    </dsp:sp>
    <dsp:sp modelId="{B4907385-6FA1-4F0F-B83A-ECAA02975583}">
      <dsp:nvSpPr>
        <dsp:cNvPr id="0" name=""/>
        <dsp:cNvSpPr/>
      </dsp:nvSpPr>
      <dsp:spPr>
        <a:xfrm>
          <a:off x="2887563" y="1030294"/>
          <a:ext cx="2530673" cy="2152080"/>
        </a:xfrm>
        <a:prstGeom prst="rect">
          <a:avLst/>
        </a:prstGeom>
        <a:solidFill>
          <a:schemeClr val="accent3">
            <a:tint val="40000"/>
            <a:alpha val="90000"/>
            <a:hueOff val="6385567"/>
            <a:satOff val="-26549"/>
            <a:lumOff val="-22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Garamond" pitchFamily="18" charset="0"/>
            </a:rPr>
            <a:t>With the ease and convenience of shopping online, more consumers are shifting their purchasing power to the internet.</a:t>
          </a:r>
        </a:p>
      </dsp:txBody>
      <dsp:txXfrm>
        <a:off x="2887563" y="1030294"/>
        <a:ext cx="2530673" cy="2152080"/>
      </dsp:txXfrm>
    </dsp:sp>
    <dsp:sp modelId="{46F5D6AF-602C-4E3C-9810-5ED2804E39F5}">
      <dsp:nvSpPr>
        <dsp:cNvPr id="0" name=""/>
        <dsp:cNvSpPr/>
      </dsp:nvSpPr>
      <dsp:spPr>
        <a:xfrm>
          <a:off x="5772530" y="18025"/>
          <a:ext cx="2530673" cy="1012269"/>
        </a:xfrm>
        <a:prstGeom prst="rect">
          <a:avLst/>
        </a:prstGeom>
        <a:solidFill>
          <a:schemeClr val="accent3">
            <a:hueOff val="11624607"/>
            <a:satOff val="-37145"/>
            <a:lumOff val="-9412"/>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aramond" pitchFamily="18" charset="0"/>
            </a:rPr>
            <a:t>Home-Based Businesses</a:t>
          </a:r>
          <a:endParaRPr lang="en-US" sz="2800" b="1" kern="1200" dirty="0">
            <a:latin typeface="Garamond" pitchFamily="18" charset="0"/>
          </a:endParaRPr>
        </a:p>
      </dsp:txBody>
      <dsp:txXfrm>
        <a:off x="5772530" y="18025"/>
        <a:ext cx="2530673" cy="1012269"/>
      </dsp:txXfrm>
    </dsp:sp>
    <dsp:sp modelId="{F085D496-A6F2-4D8A-A59D-86EC981B7AB6}">
      <dsp:nvSpPr>
        <dsp:cNvPr id="0" name=""/>
        <dsp:cNvSpPr/>
      </dsp:nvSpPr>
      <dsp:spPr>
        <a:xfrm>
          <a:off x="5772530" y="1030294"/>
          <a:ext cx="2530673" cy="2152080"/>
        </a:xfrm>
        <a:prstGeom prst="rect">
          <a:avLst/>
        </a:prstGeom>
        <a:solidFill>
          <a:schemeClr val="accent3">
            <a:tint val="40000"/>
            <a:alpha val="90000"/>
            <a:hueOff val="12771134"/>
            <a:satOff val="-53098"/>
            <a:lumOff val="-448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Garamond" pitchFamily="18" charset="0"/>
            </a:rPr>
            <a:t>With their financial security in doubt, many people are looking for other ways to generate income.        </a:t>
          </a:r>
          <a:r>
            <a:rPr lang="en-US" sz="1500" b="1" kern="1200" baseline="0" dirty="0">
              <a:solidFill>
                <a:srgbClr val="C00000"/>
              </a:solidFill>
              <a:latin typeface="Garamond" pitchFamily="18" charset="0"/>
            </a:rPr>
            <a:t>(Income Diversification)</a:t>
          </a:r>
        </a:p>
      </dsp:txBody>
      <dsp:txXfrm>
        <a:off x="5772530" y="1030294"/>
        <a:ext cx="2530673" cy="21520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9FCA17-979D-4641-91E9-202EF1BD56F9}" type="datetimeFigureOut">
              <a:rPr lang="en-US" smtClean="0"/>
              <a:t>11/6/2019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B69EC3-5AAF-472E-A4A0-035EB98DF9AF}" type="slidenum">
              <a:rPr lang="en-US" smtClean="0"/>
              <a:t>‹#›</a:t>
            </a:fld>
            <a:endParaRPr lang="en-US"/>
          </a:p>
        </p:txBody>
      </p:sp>
    </p:spTree>
    <p:extLst>
      <p:ext uri="{BB962C8B-B14F-4D97-AF65-F5344CB8AC3E}">
        <p14:creationId xmlns:p14="http://schemas.microsoft.com/office/powerpoint/2010/main" val="66360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69EC3-5AAF-472E-A4A0-035EB98DF9AF}" type="slidenum">
              <a:rPr lang="en-US" smtClean="0"/>
              <a:t>22</a:t>
            </a:fld>
            <a:endParaRPr lang="en-US"/>
          </a:p>
        </p:txBody>
      </p:sp>
    </p:spTree>
    <p:extLst>
      <p:ext uri="{BB962C8B-B14F-4D97-AF65-F5344CB8AC3E}">
        <p14:creationId xmlns:p14="http://schemas.microsoft.com/office/powerpoint/2010/main" val="22597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7171712-6B8A-47A6-8FD3-6EAC6E71B7FD}" type="datetime1">
              <a:rPr lang="en-US" smtClean="0"/>
              <a:t>11/6/2019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D23362-61E3-48DC-B756-03BCA8E8D677}" type="slidenum">
              <a:rPr lang="en-US" smtClean="0"/>
              <a:pPr/>
              <a:t>‹#›</a:t>
            </a:fld>
            <a:endParaRPr lang="en-US"/>
          </a:p>
        </p:txBody>
      </p:sp>
    </p:spTree>
    <p:extLst>
      <p:ext uri="{BB962C8B-B14F-4D97-AF65-F5344CB8AC3E}">
        <p14:creationId xmlns:p14="http://schemas.microsoft.com/office/powerpoint/2010/main" val="277656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3DE6777-7115-41DC-B9B1-D17217324F7A}"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359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4E45E6-EA48-470B-8D36-5A47085C6214}"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049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6057702-B1D4-4394-A96E-972E4531B73E}" type="datetime1">
              <a:rPr lang="en-US" smtClean="0"/>
              <a:t>11/6/2019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D23362-61E3-48DC-B756-03BCA8E8D677}" type="slidenum">
              <a:rPr lang="en-US" smtClean="0"/>
              <a:pPr/>
              <a:t>‹#›</a:t>
            </a:fld>
            <a:endParaRPr lang="en-US"/>
          </a:p>
        </p:txBody>
      </p:sp>
    </p:spTree>
    <p:extLst>
      <p:ext uri="{BB962C8B-B14F-4D97-AF65-F5344CB8AC3E}">
        <p14:creationId xmlns:p14="http://schemas.microsoft.com/office/powerpoint/2010/main" val="4037308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919580-84EC-475A-BF30-B1341A0802A9}"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11201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91E17D6-CEB6-4AF3-A185-CA24C6656984}"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221418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8179722-6A77-4EA5-9B89-BFDC41041C61}"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257852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E9BADE7-5A90-4B77-B454-182FF6CA8390}" type="datetime1">
              <a:rPr lang="en-US" smtClean="0">
                <a:solidFill>
                  <a:prstClr val="black"/>
                </a:solidFill>
              </a:rPr>
              <a:t>11/6/2019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5390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5A147C-EB66-473B-BEFA-B71436E2CF4B}" type="datetime1">
              <a:rPr lang="en-US" smtClean="0">
                <a:solidFill>
                  <a:prstClr val="black"/>
                </a:solidFill>
              </a:rPr>
              <a:t>11/6/2019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730373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E113B-80EA-43C3-9374-9CD6373F7C3C}" type="datetime1">
              <a:rPr lang="en-US" smtClean="0">
                <a:solidFill>
                  <a:prstClr val="black"/>
                </a:solidFill>
              </a:rPr>
              <a:t>11/6/2019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82521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8564C8F8-330F-406B-B1BE-C40E59C49644}"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670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9EAB3AF-AF4B-4AAF-8BAA-8AB9A3E66692}"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03326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D36987A-9541-4964-A604-4262515DFB95}"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Freeform 8"/>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832953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204F69-2CAB-4F4B-8089-D4243155F44F}"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53109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9F670E-9E71-4FCA-8D15-503224A6AC90}"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0551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978E777-310E-4CD1-BD1F-EDEA46C67818}" type="datetime1">
              <a:rPr lang="en-US" smtClean="0"/>
              <a:t>11/6/2019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D23362-61E3-48DC-B756-03BCA8E8D677}" type="slidenum">
              <a:rPr lang="en-US" smtClean="0"/>
              <a:pPr/>
              <a:t>‹#›</a:t>
            </a:fld>
            <a:endParaRPr lang="en-US"/>
          </a:p>
        </p:txBody>
      </p:sp>
    </p:spTree>
    <p:extLst>
      <p:ext uri="{BB962C8B-B14F-4D97-AF65-F5344CB8AC3E}">
        <p14:creationId xmlns:p14="http://schemas.microsoft.com/office/powerpoint/2010/main" val="493602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5EC32E-D6B0-45B1-A32B-4A5195A4752E}"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513988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6D64628-CD73-4FE0-B499-E2068E6BCFC5}"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576701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03F3A2D-5FA6-4557-A6E6-0F66D294CB5F}"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43811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63F41CC-6922-4D4C-A9EA-E6847161C685}" type="datetime1">
              <a:rPr lang="en-US" smtClean="0">
                <a:solidFill>
                  <a:prstClr val="black"/>
                </a:solidFill>
              </a:rPr>
              <a:t>11/6/2019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3538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A252A1-EF79-4689-97B3-0E59CE040F5C}" type="datetime1">
              <a:rPr lang="en-US" smtClean="0">
                <a:solidFill>
                  <a:prstClr val="black"/>
                </a:solidFill>
              </a:rPr>
              <a:t>11/6/2019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468377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AE579-68C1-496C-A0CB-DA9CAB1D9858}" type="datetime1">
              <a:rPr lang="en-US" smtClean="0">
                <a:solidFill>
                  <a:prstClr val="black"/>
                </a:solidFill>
              </a:rPr>
              <a:t>11/6/2019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62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3178210-2402-4185-A0AC-709263267B34}"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161696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7CA37672-4A4D-4EBE-8615-F783D7D76E5C}"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4201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4A84907-38BF-434F-8BBB-A05C40B6923C}"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Freeform 8"/>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645186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A110DF-E1EE-4AD1-AB06-0F3052C72460}"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3019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F9F2721-EC01-4E9A-9A09-81D001765F41}"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8432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DDBB92A-1C43-4C7C-B109-F161220FFC6F}" type="datetime1">
              <a:rPr lang="en-US" smtClean="0"/>
              <a:t>11/6/2019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D23362-61E3-48DC-B756-03BCA8E8D677}" type="slidenum">
              <a:rPr lang="en-US" smtClean="0"/>
              <a:pPr/>
              <a:t>‹#›</a:t>
            </a:fld>
            <a:endParaRPr lang="en-US"/>
          </a:p>
        </p:txBody>
      </p:sp>
    </p:spTree>
    <p:extLst>
      <p:ext uri="{BB962C8B-B14F-4D97-AF65-F5344CB8AC3E}">
        <p14:creationId xmlns:p14="http://schemas.microsoft.com/office/powerpoint/2010/main" val="284719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404DC4-D426-4164-B8B5-3FD4196D2A38}"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31740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C1F7EAC-ACB1-48EE-AEB4-794F87F927DC}"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060537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711CB1-2AA0-4239-B4C9-C13659E9E9C7}"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4301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500A6D2-0F83-44BE-A0DB-13B537F3FFA0}" type="datetime1">
              <a:rPr lang="en-US" smtClean="0">
                <a:solidFill>
                  <a:prstClr val="black"/>
                </a:solidFill>
              </a:rPr>
              <a:t>11/6/2019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1494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4C0FF8-F8B0-4D33-9D8A-A98780235181}" type="datetime1">
              <a:rPr lang="en-US" smtClean="0">
                <a:solidFill>
                  <a:prstClr val="black"/>
                </a:solidFill>
              </a:rPr>
              <a:t>11/6/2019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9311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C9CA2D6-BB82-4D17-A312-3C1D33A2BC42}"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462228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6BFB9-E063-423F-8A76-CBDA3E564A23}" type="datetime1">
              <a:rPr lang="en-US" smtClean="0">
                <a:solidFill>
                  <a:prstClr val="black"/>
                </a:solidFill>
              </a:rPr>
              <a:t>11/6/2019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5472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4371EB1D-6CC3-429C-A4C0-125F57824E58}"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8199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6387B0D-FC9F-4B6A-9A81-06A5739739DF}"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Freeform 8"/>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153141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465136F-9804-491A-837C-49F4730069F4}"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2013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19AD593-5700-418B-8575-57397DC3825A}"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5936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225EB57-EE7C-4C6D-8356-1FA28361CA29}" type="datetime1">
              <a:rPr lang="en-US" smtClean="0"/>
              <a:t>11/6/2019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D23362-61E3-48DC-B756-03BCA8E8D677}" type="slidenum">
              <a:rPr lang="en-US" smtClean="0"/>
              <a:pPr/>
              <a:t>‹#›</a:t>
            </a:fld>
            <a:endParaRPr lang="en-US"/>
          </a:p>
        </p:txBody>
      </p:sp>
    </p:spTree>
    <p:extLst>
      <p:ext uri="{BB962C8B-B14F-4D97-AF65-F5344CB8AC3E}">
        <p14:creationId xmlns:p14="http://schemas.microsoft.com/office/powerpoint/2010/main" val="2592988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D21CF7-F1FE-497A-8E6C-19C4B2D52904}"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556095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D2ED9A0-8CA7-425D-AB8D-DD3B628041E0}"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045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B1F308B-51E7-47C0-ABDB-DD40F561E39B}"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239764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503E908-F1EF-462E-8915-E66CF5A05F87}" type="datetime1">
              <a:rPr lang="en-US" smtClean="0">
                <a:solidFill>
                  <a:prstClr val="black"/>
                </a:solidFill>
              </a:rPr>
              <a:t>11/6/2019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053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823DDFA-72B2-4F03-96E5-C85BA4DFA568}" type="datetime1">
              <a:rPr lang="en-US" smtClean="0">
                <a:solidFill>
                  <a:prstClr val="black"/>
                </a:solidFill>
              </a:rPr>
              <a:t>11/6/2019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3965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4C23B1-6E66-499C-8E57-EE0D09F184B3}" type="datetime1">
              <a:rPr lang="en-US" smtClean="0">
                <a:solidFill>
                  <a:prstClr val="black"/>
                </a:solidFill>
              </a:rPr>
              <a:t>11/6/2019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9873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4CC20-32A8-4072-A4C6-CAD022D50726}" type="datetime1">
              <a:rPr lang="en-US" smtClean="0">
                <a:solidFill>
                  <a:prstClr val="black"/>
                </a:solidFill>
              </a:rPr>
              <a:t>11/6/2019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3124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D01F390C-2978-4AFC-8CA6-B0C12747018F}"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6064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E3865D6-F73A-4C1C-BC0A-68E3E4E6DED0}"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Freeform 8"/>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141107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0"/>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BEDF6D6-AE85-448C-AE2A-F64B1C98AAC7}"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6718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0F8AD3-7AF8-4510-88E8-5B79936D3C2E}" type="datetime1">
              <a:rPr lang="en-US" smtClean="0">
                <a:solidFill>
                  <a:prstClr val="black"/>
                </a:solidFill>
              </a:rPr>
              <a:t>11/6/2019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113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0053DE-5B1E-4108-A035-6732D2F8C555}" type="datetime1">
              <a:rPr lang="en-US" smtClean="0">
                <a:solidFill>
                  <a:prstClr val="black"/>
                </a:solidFill>
              </a:rPr>
              <a:t>11/6/2019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75545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F80C2-34EB-4F2E-9927-FB8AE196B1AC}" type="datetime1">
              <a:rPr lang="en-US" smtClean="0">
                <a:solidFill>
                  <a:prstClr val="black"/>
                </a:solidFill>
              </a:rPr>
              <a:t>11/6/2019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925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834973C-3FB3-4B39-B3B5-1148EE7908A7}"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175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3FBA8DC-E7B7-4B5A-A598-9420D2917D3A}" type="datetime1">
              <a:rPr lang="en-US" smtClean="0">
                <a:solidFill>
                  <a:prstClr val="black"/>
                </a:solidFill>
              </a:rPr>
              <a:t>11/6/2019</a:t>
            </a:fld>
            <a:endParaRPr lang="en-US">
              <a:solidFill>
                <a:prstClr val="black"/>
              </a:solidFill>
            </a:endParaRPr>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Freeform 8"/>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7782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77E8425-4B47-4016-A2FE-18E8F67AE6ED}" type="datetime1">
              <a:rPr lang="en-US" smtClean="0">
                <a:solidFill>
                  <a:prstClr val="black"/>
                </a:solidFill>
              </a:rPr>
              <a:t>11/6/2019</a:t>
            </a:fld>
            <a:endParaRPr lang="en-US">
              <a:solidFill>
                <a:prstClr val="black"/>
              </a:solidFill>
            </a:endParaRPr>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1932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C4B0A92-E124-46E4-B3B0-0D5C9C8ACFB9}" type="datetime1">
              <a:rPr lang="en-US" smtClean="0">
                <a:solidFill>
                  <a:prstClr val="black"/>
                </a:solidFill>
              </a:rPr>
              <a:t>11/6/2019</a:t>
            </a:fld>
            <a:endParaRPr lang="en-US">
              <a:solidFill>
                <a:prstClr val="black"/>
              </a:solidFill>
            </a:endParaRPr>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8435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7EB030C-DAAE-45C3-BCD1-6F991BE0A1AC}" type="datetime1">
              <a:rPr lang="en-US" smtClean="0">
                <a:solidFill>
                  <a:prstClr val="black"/>
                </a:solidFill>
              </a:rPr>
              <a:t>11/6/2019</a:t>
            </a:fld>
            <a:endParaRPr lang="en-US">
              <a:solidFill>
                <a:prstClr val="black"/>
              </a:solidFill>
            </a:endParaRPr>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60972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8B260B9-1296-44F1-AE56-EA32CB617BC5}" type="datetime1">
              <a:rPr lang="en-US" smtClean="0">
                <a:solidFill>
                  <a:prstClr val="black"/>
                </a:solidFill>
              </a:rPr>
              <a:t>11/6/2019</a:t>
            </a:fld>
            <a:endParaRPr lang="en-US">
              <a:solidFill>
                <a:prstClr val="black"/>
              </a:solidFill>
            </a:endParaRPr>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28968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7" y="5001994"/>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53560"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E43FF0B-7243-43AC-9839-D4ED4338A778}" type="datetime1">
              <a:rPr lang="en-US" smtClean="0">
                <a:solidFill>
                  <a:prstClr val="black"/>
                </a:solidFill>
              </a:rPr>
              <a:t>11/6/2019</a:t>
            </a:fld>
            <a:endParaRPr lang="en-US">
              <a:solidFill>
                <a:prstClr val="black"/>
              </a:solidFill>
            </a:endParaRPr>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E0D23362-61E3-48DC-B756-03BCA8E8D67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51204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www.youtube.com/watch?v=M62HqkN2_i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www.youtube.com/watch?v=ViX52XromEE"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www.youtube.com/watch?v=XHQ8S8rOqeU"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www.youtube.com/watch?v=vK7-CESFlGw" TargetMode="External"/><Relationship Id="rId4" Type="http://schemas.openxmlformats.org/officeDocument/2006/relationships/hyperlink" Target="http://www.youtube.com/watch?v=RunzTOggjx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tmp"/><Relationship Id="rId4" Type="http://schemas.openxmlformats.org/officeDocument/2006/relationships/image" Target="../media/image33.tm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youtube.com/watch?v=dY03HeYFqaw" TargetMode="External"/><Relationship Id="rId5" Type="http://schemas.openxmlformats.org/officeDocument/2006/relationships/hyperlink" Target="http://www.youtube.com/watch?v=ZKGxfwNuAXY" TargetMode="Externa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sMTr_ybn_t8" TargetMode="External"/><Relationship Id="rId2" Type="http://schemas.openxmlformats.org/officeDocument/2006/relationships/hyperlink" Target="http://www.youtube.com/watch?v=LKFK9Ch0BEc" TargetMode="External"/><Relationship Id="rId1" Type="http://schemas.openxmlformats.org/officeDocument/2006/relationships/slideLayout" Target="../slideLayouts/slideLayout2.xml"/><Relationship Id="rId5" Type="http://schemas.openxmlformats.org/officeDocument/2006/relationships/hyperlink" Target="http://www.youtube.com/watch?v=x6KcF0aUkKM" TargetMode="External"/><Relationship Id="rId4" Type="http://schemas.openxmlformats.org/officeDocument/2006/relationships/hyperlink" Target="http://www.youtube.com/watch?v=uWCo0jjO2Q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jtcEjhDNaVY" TargetMode="External"/><Relationship Id="rId2" Type="http://schemas.openxmlformats.org/officeDocument/2006/relationships/hyperlink" Target="http://www.youtube.com/watch?v=QKZHbZ9H0rc" TargetMode="External"/><Relationship Id="rId1" Type="http://schemas.openxmlformats.org/officeDocument/2006/relationships/slideLayout" Target="../slideLayouts/slideLayout2.xml"/><Relationship Id="rId5" Type="http://schemas.openxmlformats.org/officeDocument/2006/relationships/hyperlink" Target="http://www.youtube.com/watch?v=wMKibHlCfOY" TargetMode="External"/><Relationship Id="rId4" Type="http://schemas.openxmlformats.org/officeDocument/2006/relationships/hyperlink" Target="http://www.youtube.com/watch?v=05hypxJWek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hyperlink" Target="http://www.youtube.com/watch?v=1fsKVBbDM_A"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diagramLayout" Target="../diagrams/layout2.xml"/><Relationship Id="rId7" Type="http://schemas.openxmlformats.org/officeDocument/2006/relationships/image" Target="../media/image71.wmf"/><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73.wmf"/></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TGA8aW5tpKg"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7UKqR_oAH7Y" TargetMode="External"/><Relationship Id="rId2" Type="http://schemas.openxmlformats.org/officeDocument/2006/relationships/hyperlink" Target="http://www.youtube.com/watch?v=890k6BMcDKA" TargetMode="External"/><Relationship Id="rId1" Type="http://schemas.openxmlformats.org/officeDocument/2006/relationships/slideLayout" Target="../slideLayouts/slideLayout2.xml"/><Relationship Id="rId6" Type="http://schemas.openxmlformats.org/officeDocument/2006/relationships/hyperlink" Target="https://www.youtube.com/watch?v=OXlh8Lkxcek" TargetMode="External"/><Relationship Id="rId5" Type="http://schemas.openxmlformats.org/officeDocument/2006/relationships/hyperlink" Target="http://www.youtube.com/watch?v=qIMKglSHnzs" TargetMode="External"/><Relationship Id="rId4" Type="http://schemas.openxmlformats.org/officeDocument/2006/relationships/hyperlink" Target="http://www.youtube.com/watch?v=13gQXUaFV6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hyperlink" Target="http://www.youtube.com/watch?v=NITVp99C0MY" TargetMode="External"/><Relationship Id="rId5" Type="http://schemas.openxmlformats.org/officeDocument/2006/relationships/hyperlink" Target="http://www.youtube.com/watch?v=7q3JLIFRjT0" TargetMode="Externa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hyperlink" Target="http://www.amway.com/jkdohertyhealthzone" TargetMode="External"/><Relationship Id="rId2" Type="http://schemas.openxmlformats.org/officeDocument/2006/relationships/hyperlink" Target="http://www.healthzoneplus.com/" TargetMode="Externa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533400" y="304800"/>
            <a:ext cx="7924800" cy="1219200"/>
          </a:xfrm>
        </p:spPr>
        <p:txBody>
          <a:bodyPr>
            <a:noAutofit/>
          </a:bodyPr>
          <a:lstStyle/>
          <a:p>
            <a:pPr marL="0" indent="0" algn="ctr">
              <a:lnSpc>
                <a:spcPct val="115000"/>
              </a:lnSpc>
              <a:spcBef>
                <a:spcPts val="0"/>
              </a:spcBef>
            </a:pPr>
            <a:r>
              <a:rPr lang="en-US" sz="4000" dirty="0">
                <a:solidFill>
                  <a:srgbClr val="C00000"/>
                </a:solidFill>
                <a:latin typeface="Comic Sans MS"/>
                <a:ea typeface="Calibri"/>
                <a:cs typeface="Times New Roman"/>
              </a:rPr>
              <a:t>Johnny D’s Health Zone Plus</a:t>
            </a:r>
            <a:br>
              <a:rPr lang="en-US" sz="3200" dirty="0">
                <a:latin typeface="Calibri"/>
                <a:ea typeface="Calibri"/>
                <a:cs typeface="Times New Roman"/>
              </a:rPr>
            </a:br>
            <a:r>
              <a:rPr lang="en-US" sz="2400" dirty="0">
                <a:solidFill>
                  <a:srgbClr val="C00000"/>
                </a:solidFill>
                <a:latin typeface="Comic Sans MS"/>
                <a:ea typeface="Calibri"/>
                <a:cs typeface="Times New Roman"/>
              </a:rPr>
              <a:t>“The Healthy Choice for Healthy Lifestyles”</a:t>
            </a:r>
            <a:endParaRPr lang="en-US" sz="6000" dirty="0">
              <a:solidFill>
                <a:prstClr val="black"/>
              </a:solidFill>
              <a:latin typeface="Calibri"/>
              <a:ea typeface="Calibri"/>
              <a:cs typeface="Times New Roman"/>
            </a:endParaRPr>
          </a:p>
        </p:txBody>
      </p:sp>
      <p:sp>
        <p:nvSpPr>
          <p:cNvPr id="48" name="TextBox 47"/>
          <p:cNvSpPr txBox="1"/>
          <p:nvPr/>
        </p:nvSpPr>
        <p:spPr>
          <a:xfrm>
            <a:off x="304800" y="5562599"/>
            <a:ext cx="3429000" cy="1015663"/>
          </a:xfrm>
          <a:prstGeom prst="rect">
            <a:avLst/>
          </a:prstGeom>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scene3d>
              <a:camera prst="orthographicFront"/>
              <a:lightRig rig="threePt" dir="t"/>
            </a:scene3d>
            <a:sp3d extrusionH="57150">
              <a:bevelT w="38100" h="38100" prst="angle"/>
            </a:sp3d>
          </a:bodyPr>
          <a:lstStyle/>
          <a:p>
            <a:r>
              <a:rPr lang="en-US" sz="2000" b="1" dirty="0">
                <a:ln w="10160">
                  <a:solidFill>
                    <a:srgbClr val="2DA2BF"/>
                  </a:solidFill>
                  <a:prstDash val="solid"/>
                </a:ln>
                <a:solidFill>
                  <a:srgbClr val="2DA2BF">
                    <a:lumMod val="75000"/>
                  </a:srgbClr>
                </a:solidFill>
                <a:latin typeface="Garamond" pitchFamily="18" charset="0"/>
              </a:rPr>
              <a:t>Independent Business Owner</a:t>
            </a:r>
          </a:p>
          <a:p>
            <a:r>
              <a:rPr lang="en-US" sz="2000" b="1" dirty="0">
                <a:ln w="10160">
                  <a:solidFill>
                    <a:srgbClr val="2DA2BF"/>
                  </a:solidFill>
                  <a:prstDash val="solid"/>
                </a:ln>
                <a:solidFill>
                  <a:srgbClr val="2DA2BF">
                    <a:lumMod val="75000"/>
                  </a:srgbClr>
                </a:solidFill>
                <a:latin typeface="Garamond" pitchFamily="18" charset="0"/>
              </a:rPr>
              <a:t>John K. Doherty</a:t>
            </a:r>
          </a:p>
          <a:p>
            <a:r>
              <a:rPr lang="en-US" sz="2000" b="1" dirty="0">
                <a:ln w="10160">
                  <a:solidFill>
                    <a:srgbClr val="2DA2BF"/>
                  </a:solidFill>
                  <a:prstDash val="solid"/>
                </a:ln>
                <a:solidFill>
                  <a:srgbClr val="2DA2BF">
                    <a:lumMod val="75000"/>
                  </a:srgbClr>
                </a:solidFill>
                <a:latin typeface="Garamond" pitchFamily="18" charset="0"/>
              </a:rPr>
              <a:t>Southwest Florida Region</a:t>
            </a:r>
            <a:endParaRPr lang="en-US" b="1" dirty="0">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endParaRPr>
          </a:p>
        </p:txBody>
      </p:sp>
      <p:pic>
        <p:nvPicPr>
          <p:cNvPr id="50" name="Picture 49" descr="hz_couple_bikes.jpg"/>
          <p:cNvPicPr/>
          <p:nvPr/>
        </p:nvPicPr>
        <p:blipFill>
          <a:blip r:embed="rId2"/>
          <a:stretch>
            <a:fillRect/>
          </a:stretch>
        </p:blipFill>
        <p:spPr>
          <a:xfrm>
            <a:off x="609600" y="2019300"/>
            <a:ext cx="2120828" cy="2514600"/>
          </a:xfrm>
          <a:prstGeom prst="rect">
            <a:avLst/>
          </a:prstGeom>
        </p:spPr>
      </p:pic>
      <p:sp>
        <p:nvSpPr>
          <p:cNvPr id="3" name="Rectangle 2"/>
          <p:cNvSpPr/>
          <p:nvPr/>
        </p:nvSpPr>
        <p:spPr>
          <a:xfrm>
            <a:off x="3962400" y="1842655"/>
            <a:ext cx="4419600" cy="2966197"/>
          </a:xfrm>
          <a:prstGeom prst="rect">
            <a:avLst/>
          </a:prstGeom>
        </p:spPr>
        <p:txBody>
          <a:bodyPr wrap="square">
            <a:spAutoFit/>
          </a:bodyPr>
          <a:lstStyle/>
          <a:p>
            <a:pPr algn="r">
              <a:lnSpc>
                <a:spcPct val="150000"/>
              </a:lnSpc>
            </a:pPr>
            <a:endParaRPr lang="en-US" b="1" dirty="0">
              <a:solidFill>
                <a:srgbClr val="000000"/>
              </a:solidFill>
              <a:effectLst/>
              <a:latin typeface="Comic Sans MS"/>
              <a:ea typeface="Times New Roman"/>
              <a:cs typeface="Arial"/>
            </a:endParaRPr>
          </a:p>
          <a:p>
            <a:pPr algn="r">
              <a:lnSpc>
                <a:spcPct val="150000"/>
              </a:lnSpc>
            </a:pPr>
            <a:r>
              <a:rPr lang="en-US" b="1" dirty="0">
                <a:solidFill>
                  <a:srgbClr val="000000"/>
                </a:solidFill>
                <a:effectLst/>
                <a:latin typeface="Comic Sans MS"/>
                <a:ea typeface="Times New Roman"/>
                <a:cs typeface="Arial"/>
              </a:rPr>
              <a:t>Sports Nutrition, </a:t>
            </a:r>
            <a:endParaRPr lang="en-US" sz="2000" dirty="0">
              <a:effectLst/>
              <a:latin typeface="Times New Roman"/>
              <a:ea typeface="Times New Roman"/>
            </a:endParaRPr>
          </a:p>
          <a:p>
            <a:pPr algn="r">
              <a:lnSpc>
                <a:spcPct val="150000"/>
              </a:lnSpc>
            </a:pPr>
            <a:r>
              <a:rPr lang="en-US" b="1" dirty="0">
                <a:solidFill>
                  <a:srgbClr val="000000"/>
                </a:solidFill>
                <a:effectLst/>
                <a:latin typeface="Comic Sans MS"/>
                <a:ea typeface="Times New Roman"/>
                <a:cs typeface="Arial"/>
              </a:rPr>
              <a:t>Weight Management, </a:t>
            </a:r>
            <a:endParaRPr lang="en-US" sz="2000" dirty="0">
              <a:effectLst/>
              <a:latin typeface="Times New Roman"/>
              <a:ea typeface="Times New Roman"/>
            </a:endParaRPr>
          </a:p>
          <a:p>
            <a:pPr algn="r">
              <a:lnSpc>
                <a:spcPct val="150000"/>
              </a:lnSpc>
            </a:pPr>
            <a:r>
              <a:rPr lang="en-US" b="1" dirty="0">
                <a:solidFill>
                  <a:srgbClr val="000000"/>
                </a:solidFill>
                <a:effectLst/>
                <a:latin typeface="Comic Sans MS"/>
                <a:ea typeface="Times New Roman"/>
                <a:cs typeface="Arial"/>
              </a:rPr>
              <a:t>Vitamins &amp; Supplements,</a:t>
            </a:r>
          </a:p>
          <a:p>
            <a:pPr algn="r">
              <a:lnSpc>
                <a:spcPct val="150000"/>
              </a:lnSpc>
            </a:pPr>
            <a:r>
              <a:rPr lang="en-US" b="1" dirty="0">
                <a:solidFill>
                  <a:srgbClr val="000000"/>
                </a:solidFill>
                <a:latin typeface="Comic Sans MS"/>
                <a:cs typeface="Arial"/>
              </a:rPr>
              <a:t>Skin Care &amp; Cosmetics,</a:t>
            </a:r>
          </a:p>
          <a:p>
            <a:pPr algn="r">
              <a:lnSpc>
                <a:spcPct val="150000"/>
              </a:lnSpc>
            </a:pPr>
            <a:r>
              <a:rPr lang="en-US" b="1" dirty="0">
                <a:solidFill>
                  <a:srgbClr val="000000"/>
                </a:solidFill>
                <a:latin typeface="Comic Sans MS"/>
                <a:cs typeface="Arial"/>
              </a:rPr>
              <a:t>&amp; Eco-Friendly Cleaning Products</a:t>
            </a:r>
          </a:p>
          <a:p>
            <a:pPr algn="r">
              <a:lnSpc>
                <a:spcPct val="150000"/>
              </a:lnSpc>
            </a:pPr>
            <a:endParaRPr lang="en-US" dirty="0"/>
          </a:p>
        </p:txBody>
      </p:sp>
      <p:sp>
        <p:nvSpPr>
          <p:cNvPr id="4" name="TextBox 3"/>
          <p:cNvSpPr txBox="1"/>
          <p:nvPr/>
        </p:nvSpPr>
        <p:spPr>
          <a:xfrm>
            <a:off x="6781800" y="6324600"/>
            <a:ext cx="1828800" cy="369332"/>
          </a:xfrm>
          <a:prstGeom prst="rect">
            <a:avLst/>
          </a:prstGeom>
          <a:noFill/>
        </p:spPr>
        <p:txBody>
          <a:bodyPr wrap="square" rtlCol="0">
            <a:spAutoFit/>
          </a:bodyPr>
          <a:lstStyle/>
          <a:p>
            <a:r>
              <a:rPr lang="en-US" dirty="0"/>
              <a:t>January 2019</a:t>
            </a:r>
          </a:p>
        </p:txBody>
      </p:sp>
    </p:spTree>
    <p:extLst>
      <p:ext uri="{BB962C8B-B14F-4D97-AF65-F5344CB8AC3E}">
        <p14:creationId xmlns:p14="http://schemas.microsoft.com/office/powerpoint/2010/main" val="1578207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XS Energy Drink – Sparkling Juices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177197" y="3810000"/>
            <a:ext cx="3392487" cy="288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206491" y="729869"/>
            <a:ext cx="2944092" cy="296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8600" y="856960"/>
            <a:ext cx="3276600" cy="271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5325" r="25675" b="5992"/>
          <a:stretch/>
        </p:blipFill>
        <p:spPr bwMode="auto">
          <a:xfrm rot="10800000">
            <a:off x="2667000" y="2819400"/>
            <a:ext cx="1446579" cy="343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8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XS Sports Nutrition</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11" y="1143000"/>
            <a:ext cx="3886989" cy="3372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43000"/>
            <a:ext cx="5063836" cy="506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4648200"/>
            <a:ext cx="5257800" cy="1600438"/>
          </a:xfrm>
          <a:prstGeom prst="rect">
            <a:avLst/>
          </a:prstGeom>
        </p:spPr>
        <p:txBody>
          <a:bodyPr wrap="square">
            <a:spAutoFit/>
          </a:bodyPr>
          <a:lstStyle/>
          <a:p>
            <a:r>
              <a:rPr lang="en-US" sz="2000" b="1" dirty="0"/>
              <a:t>          Introducing </a:t>
            </a:r>
          </a:p>
          <a:p>
            <a:r>
              <a:rPr lang="en-US" sz="2000" b="1" dirty="0"/>
              <a:t>    XS™ Sports Nutrition</a:t>
            </a:r>
          </a:p>
          <a:p>
            <a:pPr algn="r"/>
            <a:endParaRPr lang="en-US" sz="2000" b="1" dirty="0"/>
          </a:p>
          <a:p>
            <a:pPr algn="ctr"/>
            <a:r>
              <a:rPr lang="en-US" sz="2000" b="1" dirty="0">
                <a:latin typeface="Garamond" panose="02020404030301010803" pitchFamily="18" charset="0"/>
                <a:hlinkClick r:id="rId4"/>
              </a:rPr>
              <a:t>www.youtube.com/watch?v=M62HqkN2_i</a:t>
            </a:r>
            <a:r>
              <a:rPr lang="en-US" b="1" dirty="0">
                <a:latin typeface="Garamond" panose="02020404030301010803" pitchFamily="18" charset="0"/>
                <a:hlinkClick r:id="rId4"/>
              </a:rPr>
              <a:t>Y</a:t>
            </a:r>
            <a:endParaRPr lang="en-US" b="1" dirty="0">
              <a:latin typeface="Garamond" panose="02020404030301010803" pitchFamily="18" charset="0"/>
            </a:endParaRPr>
          </a:p>
          <a:p>
            <a:pPr algn="ctr"/>
            <a:endParaRPr lang="en-US" b="1" dirty="0">
              <a:latin typeface="Garamond" panose="02020404030301010803" pitchFamily="18" charset="0"/>
            </a:endParaRPr>
          </a:p>
        </p:txBody>
      </p:sp>
    </p:spTree>
    <p:extLst>
      <p:ext uri="{BB962C8B-B14F-4D97-AF65-F5344CB8AC3E}">
        <p14:creationId xmlns:p14="http://schemas.microsoft.com/office/powerpoint/2010/main" val="408095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724400"/>
            <a:ext cx="2514600" cy="197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176" r="5585" b="59849"/>
          <a:stretch/>
        </p:blipFill>
        <p:spPr bwMode="auto">
          <a:xfrm>
            <a:off x="115550" y="1905000"/>
            <a:ext cx="6534631" cy="332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0346" t="40793" r="9266"/>
          <a:stretch/>
        </p:blipFill>
        <p:spPr bwMode="auto">
          <a:xfrm>
            <a:off x="5791200" y="435191"/>
            <a:ext cx="3352799" cy="282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NUTRILITE Vitamins &amp; Supplements</a:t>
            </a:r>
          </a:p>
        </p:txBody>
      </p:sp>
      <p:sp>
        <p:nvSpPr>
          <p:cNvPr id="4" name="Rectangle 3"/>
          <p:cNvSpPr/>
          <p:nvPr/>
        </p:nvSpPr>
        <p:spPr>
          <a:xfrm>
            <a:off x="411065" y="5388541"/>
            <a:ext cx="5943600" cy="923330"/>
          </a:xfrm>
          <a:prstGeom prst="rect">
            <a:avLst/>
          </a:prstGeom>
        </p:spPr>
        <p:txBody>
          <a:bodyPr wrap="square">
            <a:spAutoFit/>
          </a:bodyPr>
          <a:lstStyle/>
          <a:p>
            <a:pPr algn="ctr"/>
            <a:r>
              <a:rPr lang="en-US" b="1" dirty="0" err="1"/>
              <a:t>Nutrilite</a:t>
            </a:r>
            <a:r>
              <a:rPr lang="en-US" b="1" dirty="0"/>
              <a:t> History: A Timeline of 80 Years of Growth</a:t>
            </a:r>
          </a:p>
          <a:p>
            <a:pPr algn="ctr"/>
            <a:r>
              <a:rPr lang="en-US" dirty="0">
                <a:hlinkClick r:id="rId5"/>
              </a:rPr>
              <a:t>www.youtube.com/watch?v=ViX52XromEE</a:t>
            </a:r>
            <a:endParaRPr lang="en-US" dirty="0"/>
          </a:p>
          <a:p>
            <a:pPr algn="ctr"/>
            <a:endParaRPr lang="en-US" dirty="0"/>
          </a:p>
        </p:txBody>
      </p:sp>
    </p:spTree>
    <p:extLst>
      <p:ext uri="{BB962C8B-B14F-4D97-AF65-F5344CB8AC3E}">
        <p14:creationId xmlns:p14="http://schemas.microsoft.com/office/powerpoint/2010/main" val="71949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Vitamins &amp; Supplements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52400"/>
            <a:ext cx="3597276" cy="359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78250"/>
            <a:ext cx="6506472" cy="210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487558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2549236"/>
            <a:ext cx="5105400" cy="1231106"/>
          </a:xfrm>
          <a:prstGeom prst="rect">
            <a:avLst/>
          </a:prstGeom>
        </p:spPr>
        <p:txBody>
          <a:bodyPr wrap="square">
            <a:spAutoFit/>
          </a:bodyPr>
          <a:lstStyle/>
          <a:p>
            <a:r>
              <a:rPr lang="en-US" sz="2000" b="1" dirty="0">
                <a:solidFill>
                  <a:srgbClr val="00B050"/>
                </a:solidFill>
              </a:rPr>
              <a:t>WHY NUTRILITE? </a:t>
            </a:r>
          </a:p>
          <a:p>
            <a:r>
              <a:rPr lang="en-US" b="1" dirty="0"/>
              <a:t>Best of Science. Best of Nature.</a:t>
            </a:r>
          </a:p>
          <a:p>
            <a:r>
              <a:rPr lang="en-US" dirty="0">
                <a:hlinkClick r:id="rId5"/>
              </a:rPr>
              <a:t>www.youtube.com/watch?v=XHQ8S8rOqeU</a:t>
            </a:r>
            <a:endParaRPr lang="en-US" dirty="0"/>
          </a:p>
          <a:p>
            <a:endParaRPr lang="en-US" dirty="0"/>
          </a:p>
        </p:txBody>
      </p:sp>
    </p:spTree>
    <p:extLst>
      <p:ext uri="{BB962C8B-B14F-4D97-AF65-F5344CB8AC3E}">
        <p14:creationId xmlns:p14="http://schemas.microsoft.com/office/powerpoint/2010/main" val="332177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6868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a:p>
            <a:endParaRPr lang="en-US" dirty="0"/>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Vitamins &amp; Supplements</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21" b="4082"/>
          <a:stretch/>
        </p:blipFill>
        <p:spPr bwMode="auto">
          <a:xfrm>
            <a:off x="4718652" y="734290"/>
            <a:ext cx="4044349" cy="4752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3963" y="4724400"/>
            <a:ext cx="4572000" cy="1138773"/>
          </a:xfrm>
          <a:prstGeom prst="rect">
            <a:avLst/>
          </a:prstGeom>
        </p:spPr>
        <p:txBody>
          <a:bodyPr>
            <a:spAutoFit/>
          </a:bodyPr>
          <a:lstStyle/>
          <a:p>
            <a:r>
              <a:rPr lang="en-US" b="1" dirty="0">
                <a:solidFill>
                  <a:srgbClr val="00B050"/>
                </a:solidFill>
              </a:rPr>
              <a:t>What Supplements Should I Take? </a:t>
            </a:r>
          </a:p>
          <a:p>
            <a:r>
              <a:rPr lang="en-US" b="1" dirty="0"/>
              <a:t>The </a:t>
            </a:r>
            <a:r>
              <a:rPr lang="en-US" b="1" dirty="0" err="1"/>
              <a:t>Nutrilite</a:t>
            </a:r>
            <a:r>
              <a:rPr lang="en-US" b="1" dirty="0"/>
              <a:t> Foundational Four</a:t>
            </a:r>
          </a:p>
          <a:p>
            <a:r>
              <a:rPr lang="en-US" sz="1600" dirty="0">
                <a:hlinkClick r:id="rId4"/>
              </a:rPr>
              <a:t>www.youtube.com/watch?v=RunzTOggjx8</a:t>
            </a:r>
            <a:endParaRPr lang="en-US" sz="1600" dirty="0"/>
          </a:p>
          <a:p>
            <a:endParaRPr lang="en-US" sz="1600" dirty="0"/>
          </a:p>
        </p:txBody>
      </p:sp>
      <p:sp>
        <p:nvSpPr>
          <p:cNvPr id="5" name="Rectangle 4"/>
          <p:cNvSpPr/>
          <p:nvPr/>
        </p:nvSpPr>
        <p:spPr>
          <a:xfrm>
            <a:off x="4537364" y="5715000"/>
            <a:ext cx="4419600" cy="861774"/>
          </a:xfrm>
          <a:prstGeom prst="rect">
            <a:avLst/>
          </a:prstGeom>
        </p:spPr>
        <p:txBody>
          <a:bodyPr wrap="square">
            <a:spAutoFit/>
          </a:bodyPr>
          <a:lstStyle/>
          <a:p>
            <a:r>
              <a:rPr lang="en-US" b="1" dirty="0" err="1">
                <a:solidFill>
                  <a:srgbClr val="00B050"/>
                </a:solidFill>
              </a:rPr>
              <a:t>Nutrilite</a:t>
            </a:r>
            <a:r>
              <a:rPr lang="en-US" b="1" dirty="0">
                <a:solidFill>
                  <a:srgbClr val="00B050"/>
                </a:solidFill>
              </a:rPr>
              <a:t>: Bridging the Nutrition Gap</a:t>
            </a:r>
          </a:p>
          <a:p>
            <a:r>
              <a:rPr lang="en-US" sz="1600" dirty="0">
                <a:hlinkClick r:id="rId5"/>
              </a:rPr>
              <a:t>www.youtube.com/watch?v=vK7-CESFlGw</a:t>
            </a:r>
            <a:endParaRPr lang="en-US" sz="1600" dirty="0"/>
          </a:p>
          <a:p>
            <a:endParaRPr lang="en-US" sz="1600" dirty="0"/>
          </a:p>
        </p:txBody>
      </p:sp>
    </p:spTree>
    <p:extLst>
      <p:ext uri="{BB962C8B-B14F-4D97-AF65-F5344CB8AC3E}">
        <p14:creationId xmlns:p14="http://schemas.microsoft.com/office/powerpoint/2010/main" val="139525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Vitamins &amp; Supplements – Combo Packs</a:t>
            </a:r>
          </a:p>
        </p:txBody>
      </p:sp>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2286000" y="741732"/>
            <a:ext cx="2315457" cy="451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400800" y="712352"/>
            <a:ext cx="2289492" cy="446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l="5736" b="7838"/>
          <a:stretch/>
        </p:blipFill>
        <p:spPr>
          <a:xfrm>
            <a:off x="4866356" y="3970198"/>
            <a:ext cx="2679190" cy="2781352"/>
          </a:xfrm>
          <a:prstGeom prst="rect">
            <a:avLst/>
          </a:prstGeom>
        </p:spPr>
      </p:pic>
      <p:pic>
        <p:nvPicPr>
          <p:cNvPr id="5" name="Picture 4" descr="Screen Clipping"/>
          <p:cNvPicPr>
            <a:picLocks noChangeAspect="1"/>
          </p:cNvPicPr>
          <p:nvPr/>
        </p:nvPicPr>
        <p:blipFill rotWithShape="1">
          <a:blip r:embed="rId5">
            <a:extLst>
              <a:ext uri="{28A0092B-C50C-407E-A947-70E740481C1C}">
                <a14:useLocalDpi xmlns:a14="http://schemas.microsoft.com/office/drawing/2010/main" val="0"/>
              </a:ext>
            </a:extLst>
          </a:blip>
          <a:srcRect t="4595"/>
          <a:stretch/>
        </p:blipFill>
        <p:spPr>
          <a:xfrm>
            <a:off x="325857" y="3970199"/>
            <a:ext cx="2645943" cy="2781351"/>
          </a:xfrm>
          <a:prstGeom prst="rect">
            <a:avLst/>
          </a:prstGeom>
        </p:spPr>
      </p:pic>
    </p:spTree>
    <p:extLst>
      <p:ext uri="{BB962C8B-B14F-4D97-AF65-F5344CB8AC3E}">
        <p14:creationId xmlns:p14="http://schemas.microsoft.com/office/powerpoint/2010/main" val="4921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NUTRILITE Twist Tubes:</a:t>
            </a:r>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13" t="2027" r="2502" b="1974"/>
          <a:stretch/>
        </p:blipFill>
        <p:spPr bwMode="auto">
          <a:xfrm>
            <a:off x="180109" y="789709"/>
            <a:ext cx="4475018" cy="491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797" y="4159523"/>
            <a:ext cx="3314339" cy="25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52526" y="4634080"/>
            <a:ext cx="3476409" cy="87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26335" y="2057400"/>
            <a:ext cx="3465265" cy="2074414"/>
          </a:xfrm>
          <a:prstGeom prst="rect">
            <a:avLst/>
          </a:prstGeom>
          <a:noFill/>
        </p:spPr>
        <p:txBody>
          <a:bodyPr wrap="square" rtlCol="0">
            <a:spAutoFit/>
          </a:bodyPr>
          <a:lstStyle/>
          <a:p>
            <a:pPr fontAlgn="base">
              <a:lnSpc>
                <a:spcPct val="115000"/>
              </a:lnSpc>
            </a:pPr>
            <a:r>
              <a:rPr lang="en-US" sz="1400" b="1" dirty="0">
                <a:effectLst/>
                <a:latin typeface="Times New Roman"/>
                <a:ea typeface="Times New Roman"/>
                <a:cs typeface="Times New Roman"/>
              </a:rPr>
              <a:t>Instructions</a:t>
            </a:r>
            <a:endParaRPr lang="en-US" sz="2000" dirty="0">
              <a:effectLst/>
              <a:latin typeface="Calibri"/>
              <a:ea typeface="Calibri"/>
              <a:cs typeface="Times New Roman"/>
            </a:endParaRPr>
          </a:p>
          <a:p>
            <a:pPr>
              <a:lnSpc>
                <a:spcPct val="115000"/>
              </a:lnSpc>
            </a:pPr>
            <a:r>
              <a:rPr lang="en-US" sz="1400" dirty="0">
                <a:effectLst/>
                <a:latin typeface="Times New Roman"/>
                <a:ea typeface="Times New Roman"/>
                <a:cs typeface="Times New Roman"/>
              </a:rPr>
              <a:t>Simply twist open a tube and add to at least 16 ounces of water. Squeeze into bottle, then shake or stir to blend and enjoy the delicious flavor and immune health, joint health or antioxidant support benefits. (When opening a new 16oz bottle of water take a sip first then squeeze contents of tube into bottle. )</a:t>
            </a:r>
            <a:endParaRPr lang="en-US" sz="2000" dirty="0">
              <a:effectLst/>
              <a:latin typeface="Calibri"/>
              <a:ea typeface="Calibri"/>
              <a:cs typeface="Times New Roman"/>
            </a:endParaRPr>
          </a:p>
        </p:txBody>
      </p:sp>
      <p:sp>
        <p:nvSpPr>
          <p:cNvPr id="6" name="TextBox 5"/>
          <p:cNvSpPr txBox="1"/>
          <p:nvPr/>
        </p:nvSpPr>
        <p:spPr>
          <a:xfrm>
            <a:off x="5166194" y="265719"/>
            <a:ext cx="3825406" cy="2251386"/>
          </a:xfrm>
          <a:prstGeom prst="rect">
            <a:avLst/>
          </a:prstGeom>
          <a:noFill/>
        </p:spPr>
        <p:txBody>
          <a:bodyPr wrap="square" rtlCol="0">
            <a:spAutoFit/>
          </a:bodyPr>
          <a:lstStyle/>
          <a:p>
            <a:pPr>
              <a:lnSpc>
                <a:spcPct val="115000"/>
              </a:lnSpc>
            </a:pPr>
            <a:r>
              <a:rPr lang="en-US" dirty="0">
                <a:effectLst/>
                <a:latin typeface="Times New Roman"/>
                <a:ea typeface="Calibri"/>
                <a:cs typeface="Times New Roman"/>
              </a:rPr>
              <a:t>A refreshing way to get vitamins into your diet while supporting a healthy immune system.</a:t>
            </a:r>
          </a:p>
          <a:p>
            <a:pPr algn="ctr">
              <a:lnSpc>
                <a:spcPct val="115000"/>
              </a:lnSpc>
            </a:pPr>
            <a:r>
              <a:rPr lang="en-US" sz="2000" b="1" dirty="0">
                <a:solidFill>
                  <a:srgbClr val="00B050"/>
                </a:solidFill>
                <a:latin typeface="Calibri"/>
                <a:ea typeface="Calibri"/>
                <a:cs typeface="Times New Roman"/>
              </a:rPr>
              <a:t>An excellent source of </a:t>
            </a:r>
          </a:p>
          <a:p>
            <a:pPr algn="ctr">
              <a:lnSpc>
                <a:spcPct val="115000"/>
              </a:lnSpc>
            </a:pPr>
            <a:r>
              <a:rPr lang="en-US" sz="2000" b="1" dirty="0">
                <a:solidFill>
                  <a:srgbClr val="00B050"/>
                </a:solidFill>
                <a:latin typeface="Calibri"/>
                <a:ea typeface="Calibri"/>
                <a:cs typeface="Times New Roman"/>
              </a:rPr>
              <a:t>vitamins A &amp; C</a:t>
            </a:r>
            <a:r>
              <a:rPr lang="en-US" sz="2000" b="1" dirty="0">
                <a:solidFill>
                  <a:prstClr val="black"/>
                </a:solidFill>
                <a:latin typeface="Calibri"/>
                <a:ea typeface="Calibri"/>
                <a:cs typeface="Times New Roman"/>
              </a:rPr>
              <a:t> </a:t>
            </a:r>
            <a:br>
              <a:rPr lang="en-US" dirty="0">
                <a:solidFill>
                  <a:prstClr val="black"/>
                </a:solidFill>
                <a:latin typeface="Times New Roman"/>
                <a:ea typeface="Calibri"/>
                <a:cs typeface="Times New Roman"/>
              </a:rPr>
            </a:br>
            <a:endParaRPr lang="en-US" sz="2800" dirty="0">
              <a:effectLst/>
              <a:latin typeface="Calibri"/>
              <a:ea typeface="Calibri"/>
              <a:cs typeface="Times New Roman"/>
            </a:endParaRPr>
          </a:p>
        </p:txBody>
      </p:sp>
    </p:spTree>
    <p:extLst>
      <p:ext uri="{BB962C8B-B14F-4D97-AF65-F5344CB8AC3E}">
        <p14:creationId xmlns:p14="http://schemas.microsoft.com/office/powerpoint/2010/main" val="1529794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World Athletes Endorse NUTRILITE</a:t>
            </a:r>
          </a:p>
        </p:txBody>
      </p:sp>
      <p:pic>
        <p:nvPicPr>
          <p:cNvPr id="14338" name="Picture 2" descr="http://1.bp.blogspot.com/_XNFsgmDm2Yw/S_6mK3Y1EPI/AAAAAAAAAqA/1pKrOhuFIq8/s1600/AMWAY+Ronaldinio.jpg"/>
          <p:cNvPicPr>
            <a:picLocks noChangeAspect="1" noChangeArrowheads="1"/>
          </p:cNvPicPr>
          <p:nvPr/>
        </p:nvPicPr>
        <p:blipFill rotWithShape="1">
          <a:blip r:embed="rId2">
            <a:extLst>
              <a:ext uri="{28A0092B-C50C-407E-A947-70E740481C1C}">
                <a14:useLocalDpi xmlns:a14="http://schemas.microsoft.com/office/drawing/2010/main" val="0"/>
              </a:ext>
            </a:extLst>
          </a:blip>
          <a:srcRect b="9091"/>
          <a:stretch/>
        </p:blipFill>
        <p:spPr bwMode="auto">
          <a:xfrm>
            <a:off x="53109" y="748145"/>
            <a:ext cx="4800600" cy="561610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364" y="748145"/>
            <a:ext cx="4318000" cy="586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559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599"/>
            <a:ext cx="3290455" cy="329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7876" r="1732"/>
          <a:stretch/>
        </p:blipFill>
        <p:spPr bwMode="auto">
          <a:xfrm>
            <a:off x="304800" y="804139"/>
            <a:ext cx="5029200" cy="2658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a:p>
            <a:endParaRPr lang="en-US" dirty="0"/>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NUTRILITE – Weight Management</a:t>
            </a:r>
          </a:p>
        </p:txBody>
      </p:sp>
      <p:pic>
        <p:nvPicPr>
          <p:cNvPr id="174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9226" b="3868"/>
          <a:stretch/>
        </p:blipFill>
        <p:spPr bwMode="auto">
          <a:xfrm>
            <a:off x="5105399" y="3733800"/>
            <a:ext cx="3747655" cy="288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7091" y="3775364"/>
            <a:ext cx="4572000" cy="2339102"/>
          </a:xfrm>
          <a:prstGeom prst="rect">
            <a:avLst/>
          </a:prstGeom>
        </p:spPr>
        <p:txBody>
          <a:bodyPr>
            <a:spAutoFit/>
          </a:bodyPr>
          <a:lstStyle/>
          <a:p>
            <a:r>
              <a:rPr lang="en-US" sz="2000" dirty="0" err="1"/>
              <a:t>BodyKey</a:t>
            </a:r>
            <a:r>
              <a:rPr lang="en-US" sz="2000" dirty="0"/>
              <a:t> Science Of Weight Loss</a:t>
            </a:r>
            <a:endParaRPr lang="en-US" sz="2000" dirty="0">
              <a:latin typeface="Garamond" panose="02020404030301010803" pitchFamily="18" charset="0"/>
            </a:endParaRPr>
          </a:p>
          <a:p>
            <a:r>
              <a:rPr lang="en-US" dirty="0">
                <a:latin typeface="Garamond" panose="02020404030301010803" pitchFamily="18" charset="0"/>
                <a:hlinkClick r:id="rId5"/>
              </a:rPr>
              <a:t>www.youtube.com/watch?v=ZKGxfwNuAXY</a:t>
            </a:r>
            <a:endParaRPr lang="en-US" dirty="0">
              <a:latin typeface="Garamond" panose="02020404030301010803" pitchFamily="18" charset="0"/>
            </a:endParaRPr>
          </a:p>
          <a:p>
            <a:endParaRPr lang="en-US" dirty="0">
              <a:latin typeface="Garamond" panose="02020404030301010803" pitchFamily="18" charset="0"/>
            </a:endParaRPr>
          </a:p>
          <a:p>
            <a:endParaRPr lang="en-US" sz="1400" dirty="0"/>
          </a:p>
          <a:p>
            <a:r>
              <a:rPr lang="en-US" dirty="0"/>
              <a:t>4 </a:t>
            </a:r>
            <a:r>
              <a:rPr lang="en-US" dirty="0" err="1"/>
              <a:t>BodyKey</a:t>
            </a:r>
            <a:r>
              <a:rPr lang="en-US" dirty="0"/>
              <a:t> Tips for Living a Healthy Lifestyle</a:t>
            </a:r>
            <a:endParaRPr lang="en-US" dirty="0">
              <a:latin typeface="Garamond" panose="02020404030301010803" pitchFamily="18" charset="0"/>
            </a:endParaRPr>
          </a:p>
          <a:p>
            <a:r>
              <a:rPr lang="en-US" dirty="0">
                <a:latin typeface="Garamond" panose="02020404030301010803" pitchFamily="18" charset="0"/>
                <a:hlinkClick r:id="rId6"/>
              </a:rPr>
              <a:t>www.youtube.com/watch?v=dY03HeYFqaw</a:t>
            </a:r>
            <a:endParaRPr lang="en-US" dirty="0">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418196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BODYKEY Weight Loss Program</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80"/>
          <a:stretch/>
        </p:blipFill>
        <p:spPr bwMode="auto">
          <a:xfrm>
            <a:off x="2369126" y="685800"/>
            <a:ext cx="6609661"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2819400"/>
            <a:ext cx="1752600" cy="1200329"/>
          </a:xfrm>
          <a:prstGeom prst="rect">
            <a:avLst/>
          </a:prstGeom>
          <a:noFill/>
        </p:spPr>
        <p:txBody>
          <a:bodyPr wrap="square" rtlCol="0">
            <a:spAutoFit/>
          </a:bodyPr>
          <a:lstStyle/>
          <a:p>
            <a:pPr algn="ctr"/>
            <a:r>
              <a:rPr lang="en-US" b="1" dirty="0">
                <a:latin typeface="Arial Black" panose="020B0A04020102020204" pitchFamily="34" charset="0"/>
                <a:cs typeface="Times New Roman" panose="02020603050405020304" pitchFamily="18" charset="0"/>
              </a:rPr>
              <a:t>Comparison</a:t>
            </a:r>
          </a:p>
          <a:p>
            <a:pPr algn="ctr"/>
            <a:r>
              <a:rPr lang="en-US" b="1" dirty="0">
                <a:latin typeface="Arial Black" panose="020B0A04020102020204" pitchFamily="34" charset="0"/>
                <a:cs typeface="Times New Roman" panose="02020603050405020304" pitchFamily="18" charset="0"/>
              </a:rPr>
              <a:t>Of</a:t>
            </a:r>
          </a:p>
          <a:p>
            <a:pPr algn="ctr"/>
            <a:r>
              <a:rPr lang="en-US" b="1" dirty="0">
                <a:latin typeface="Arial Black" panose="020B0A04020102020204" pitchFamily="34" charset="0"/>
                <a:cs typeface="Times New Roman" panose="02020603050405020304" pitchFamily="18" charset="0"/>
              </a:rPr>
              <a:t>Weight Loss</a:t>
            </a:r>
          </a:p>
          <a:p>
            <a:pPr algn="ctr"/>
            <a:r>
              <a:rPr lang="en-US" b="1" dirty="0">
                <a:latin typeface="Arial Black" panose="020B0A04020102020204" pitchFamily="34" charset="0"/>
                <a:cs typeface="Times New Roman" panose="02020603050405020304" pitchFamily="18" charset="0"/>
              </a:rPr>
              <a:t>Programs</a:t>
            </a:r>
          </a:p>
        </p:txBody>
      </p:sp>
    </p:spTree>
    <p:extLst>
      <p:ext uri="{BB962C8B-B14F-4D97-AF65-F5344CB8AC3E}">
        <p14:creationId xmlns:p14="http://schemas.microsoft.com/office/powerpoint/2010/main" val="237165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762000"/>
            <a:ext cx="8001000" cy="5562600"/>
          </a:xfrm>
        </p:spPr>
        <p:txBody>
          <a:bodyPr>
            <a:normAutofit fontScale="85000" lnSpcReduction="20000"/>
          </a:bodyPr>
          <a:lstStyle/>
          <a:p>
            <a:pPr>
              <a:buNone/>
            </a:pPr>
            <a:r>
              <a:rPr lang="en-US" sz="2800" dirty="0">
                <a:latin typeface="Garamond" pitchFamily="18" charset="0"/>
              </a:rPr>
              <a:t>Company Background ……………………….....    3-4</a:t>
            </a:r>
          </a:p>
          <a:p>
            <a:pPr>
              <a:buNone/>
            </a:pPr>
            <a:r>
              <a:rPr lang="en-US" sz="2800" dirty="0">
                <a:latin typeface="Garamond" pitchFamily="18" charset="0"/>
              </a:rPr>
              <a:t>Product List ………………………………….....       5</a:t>
            </a:r>
          </a:p>
          <a:p>
            <a:pPr>
              <a:buNone/>
            </a:pPr>
            <a:r>
              <a:rPr lang="en-US" sz="2800" dirty="0">
                <a:latin typeface="Garamond" pitchFamily="18" charset="0"/>
              </a:rPr>
              <a:t>Energy Drink ……………………………............  6-10</a:t>
            </a:r>
          </a:p>
          <a:p>
            <a:pPr>
              <a:buNone/>
            </a:pPr>
            <a:r>
              <a:rPr lang="en-US" sz="2800" dirty="0">
                <a:latin typeface="Garamond" pitchFamily="18" charset="0"/>
              </a:rPr>
              <a:t>Sports Nutrition ………………………………..      11</a:t>
            </a:r>
          </a:p>
          <a:p>
            <a:pPr>
              <a:buNone/>
            </a:pPr>
            <a:r>
              <a:rPr lang="en-US" sz="2800" dirty="0">
                <a:latin typeface="Garamond" pitchFamily="18" charset="0"/>
              </a:rPr>
              <a:t>Vitamins &amp; Supplements ………………………. 12-17</a:t>
            </a:r>
          </a:p>
          <a:p>
            <a:pPr>
              <a:buNone/>
            </a:pPr>
            <a:r>
              <a:rPr lang="en-US" sz="2800" dirty="0">
                <a:latin typeface="Garamond" pitchFamily="18" charset="0"/>
              </a:rPr>
              <a:t>Weight Management …………………………… 18-19</a:t>
            </a:r>
          </a:p>
          <a:p>
            <a:pPr>
              <a:buNone/>
            </a:pPr>
            <a:r>
              <a:rPr lang="en-US" sz="2800" dirty="0">
                <a:latin typeface="Garamond" pitchFamily="18" charset="0"/>
              </a:rPr>
              <a:t>Skin Care ………………………………………. 20-25</a:t>
            </a:r>
          </a:p>
          <a:p>
            <a:pPr>
              <a:buNone/>
            </a:pPr>
            <a:r>
              <a:rPr lang="en-US" sz="2800" dirty="0">
                <a:latin typeface="Garamond" pitchFamily="18" charset="0"/>
              </a:rPr>
              <a:t>Cosmetics ……………………………………… 26-28</a:t>
            </a:r>
          </a:p>
          <a:p>
            <a:pPr>
              <a:buNone/>
            </a:pPr>
            <a:r>
              <a:rPr lang="en-US" sz="2800" dirty="0">
                <a:latin typeface="Garamond" pitchFamily="18" charset="0"/>
              </a:rPr>
              <a:t>Eco-Friendly Cleaning Supplies ………………....      29</a:t>
            </a:r>
          </a:p>
          <a:p>
            <a:pPr>
              <a:buNone/>
            </a:pPr>
            <a:r>
              <a:rPr lang="en-US" sz="2800" dirty="0">
                <a:latin typeface="Garamond" pitchFamily="18" charset="0"/>
              </a:rPr>
              <a:t>Fun Facts ……………………………………….      30</a:t>
            </a:r>
          </a:p>
          <a:p>
            <a:pPr>
              <a:buNone/>
            </a:pPr>
            <a:r>
              <a:rPr lang="en-US" sz="2800" dirty="0">
                <a:latin typeface="Garamond" pitchFamily="18" charset="0"/>
              </a:rPr>
              <a:t>The Opportunity ………………………………..      31</a:t>
            </a:r>
          </a:p>
          <a:p>
            <a:pPr>
              <a:buNone/>
            </a:pPr>
            <a:r>
              <a:rPr lang="en-US" sz="2800" dirty="0">
                <a:latin typeface="Garamond" pitchFamily="18" charset="0"/>
              </a:rPr>
              <a:t>Top Business Trends ……………………………      32</a:t>
            </a:r>
          </a:p>
          <a:p>
            <a:pPr>
              <a:buNone/>
            </a:pPr>
            <a:r>
              <a:rPr lang="en-US" sz="2800" dirty="0">
                <a:latin typeface="Garamond" pitchFamily="18" charset="0"/>
              </a:rPr>
              <a:t>Company YouTube Videos ……………………... 33-35</a:t>
            </a:r>
          </a:p>
          <a:p>
            <a:pPr>
              <a:buNone/>
            </a:pPr>
            <a:r>
              <a:rPr lang="en-US" sz="2800" dirty="0">
                <a:latin typeface="Garamond" pitchFamily="18" charset="0"/>
              </a:rPr>
              <a:t>Business Opportunity Survey ……………………     36</a:t>
            </a:r>
          </a:p>
          <a:p>
            <a:pPr lvl="0">
              <a:buClr>
                <a:srgbClr val="2DA2BF"/>
              </a:buClr>
              <a:buNone/>
            </a:pPr>
            <a:r>
              <a:rPr lang="en-US" sz="2800" dirty="0">
                <a:solidFill>
                  <a:prstClr val="black"/>
                </a:solidFill>
                <a:latin typeface="Garamond" pitchFamily="18" charset="0"/>
              </a:rPr>
              <a:t>Contact Information ……………………………      37</a:t>
            </a:r>
            <a:endParaRPr lang="en-US" dirty="0"/>
          </a:p>
        </p:txBody>
      </p:sp>
      <p:sp>
        <p:nvSpPr>
          <p:cNvPr id="3" name="Title 2"/>
          <p:cNvSpPr>
            <a:spLocks noGrp="1"/>
          </p:cNvSpPr>
          <p:nvPr>
            <p:ph type="title"/>
          </p:nvPr>
        </p:nvSpPr>
        <p:spPr>
          <a:xfrm>
            <a:off x="304800" y="152400"/>
            <a:ext cx="3124200" cy="457200"/>
          </a:xfrm>
        </p:spPr>
        <p:txBody>
          <a:bodyPr>
            <a:noAutofit/>
          </a:bodyPr>
          <a:lstStyle/>
          <a:p>
            <a:r>
              <a:rPr lang="en-US" sz="2800" u="sng" dirty="0">
                <a:solidFill>
                  <a:srgbClr val="C00000"/>
                </a:solidFill>
                <a:effectLst/>
                <a:latin typeface="Garamond" pitchFamily="18" charset="0"/>
              </a:rPr>
              <a:t>Table of Contents</a:t>
            </a:r>
          </a:p>
        </p:txBody>
      </p:sp>
      <p:sp>
        <p:nvSpPr>
          <p:cNvPr id="4" name="TextBox 3"/>
          <p:cNvSpPr txBox="1"/>
          <p:nvPr/>
        </p:nvSpPr>
        <p:spPr>
          <a:xfrm>
            <a:off x="6553200" y="401782"/>
            <a:ext cx="1295400" cy="369332"/>
          </a:xfrm>
          <a:prstGeom prst="rect">
            <a:avLst/>
          </a:prstGeom>
          <a:noFill/>
        </p:spPr>
        <p:txBody>
          <a:bodyPr wrap="square" rtlCol="0">
            <a:spAutoFit/>
          </a:bodyPr>
          <a:lstStyle/>
          <a:p>
            <a:r>
              <a:rPr lang="en-US" u="sng" dirty="0"/>
              <a:t>Slide No.</a:t>
            </a:r>
          </a:p>
        </p:txBody>
      </p:sp>
    </p:spTree>
    <p:extLst>
      <p:ext uri="{BB962C8B-B14F-4D97-AF65-F5344CB8AC3E}">
        <p14:creationId xmlns:p14="http://schemas.microsoft.com/office/powerpoint/2010/main" val="110785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5437" r="14432" b="20176"/>
          <a:stretch/>
        </p:blipFill>
        <p:spPr bwMode="auto">
          <a:xfrm>
            <a:off x="2456762" y="304799"/>
            <a:ext cx="1096929" cy="115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a:t>
            </a:r>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75" t="4906" r="3947" b="14016"/>
          <a:stretch/>
        </p:blipFill>
        <p:spPr bwMode="auto">
          <a:xfrm>
            <a:off x="3553691" y="124691"/>
            <a:ext cx="5583382" cy="369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88" y="3962400"/>
            <a:ext cx="5157787"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15" y="1447800"/>
            <a:ext cx="3360467"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6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 Skin Care</a:t>
            </a:r>
          </a:p>
        </p:txBody>
      </p:sp>
      <p:pic>
        <p:nvPicPr>
          <p:cNvPr id="1844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5091" r="14640"/>
          <a:stretch/>
        </p:blipFill>
        <p:spPr bwMode="auto">
          <a:xfrm>
            <a:off x="4495800" y="304799"/>
            <a:ext cx="4291446" cy="343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93150"/>
            <a:ext cx="3352800" cy="442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038599"/>
            <a:ext cx="50101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286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 Skin Care</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495" y="3208519"/>
            <a:ext cx="2313487" cy="349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36" y="2971799"/>
            <a:ext cx="4772234" cy="357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593" y="0"/>
            <a:ext cx="3339389" cy="321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36" y="845723"/>
            <a:ext cx="477223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4727" t="4586" r="33636" b="5233"/>
          <a:stretch/>
        </p:blipFill>
        <p:spPr bwMode="auto">
          <a:xfrm>
            <a:off x="5273663" y="3781176"/>
            <a:ext cx="1222627" cy="1960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348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 Celebrity Endorsement</a:t>
            </a: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914400"/>
            <a:ext cx="8819267"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651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763000" cy="5791200"/>
          </a:xfrm>
        </p:spPr>
        <p:txBody>
          <a:bodyPr>
            <a:normAutofit fontScale="92500" lnSpcReduction="10000"/>
          </a:bodyPr>
          <a:lstStyle/>
          <a:p>
            <a:pPr marL="0" indent="0">
              <a:buNone/>
            </a:pPr>
            <a:r>
              <a:rPr lang="en-US" sz="2000" b="1" dirty="0">
                <a:solidFill>
                  <a:srgbClr val="0070C0"/>
                </a:solidFill>
                <a:latin typeface="Arial" panose="020B0604020202020204" pitchFamily="34" charset="0"/>
                <a:cs typeface="Arial" panose="020B0604020202020204" pitchFamily="34" charset="0"/>
              </a:rPr>
              <a:t>Artistry Premium Skincare Forward Beauty </a:t>
            </a:r>
          </a:p>
          <a:p>
            <a:pPr marL="0" indent="0">
              <a:buNone/>
            </a:pPr>
            <a:r>
              <a:rPr lang="en-US" sz="1800" dirty="0">
                <a:solidFill>
                  <a:srgbClr val="0A0A0A"/>
                </a:solidFill>
                <a:latin typeface="Roboto"/>
              </a:rPr>
              <a:t>Learn how Artistry is pushing the boundaries of beauty with 3 keys pillars: Discovery, Imagination, and Invention. This is known as Forward Beauty. </a:t>
            </a:r>
            <a:r>
              <a:rPr lang="en-US" sz="2000" b="1" dirty="0">
                <a:latin typeface="Garamond" pitchFamily="18" charset="0"/>
                <a:hlinkClick r:id="rId2"/>
              </a:rPr>
              <a:t>www.youtube.com/watch?v=LKFK9Ch0BEc</a:t>
            </a:r>
            <a:endParaRPr lang="en-US" sz="2000" b="1" dirty="0">
              <a:latin typeface="Garamond" pitchFamily="18" charset="0"/>
            </a:endParaRPr>
          </a:p>
          <a:p>
            <a:pPr marL="0" indent="0">
              <a:buNone/>
            </a:pPr>
            <a:endParaRPr lang="en-US" sz="3000" dirty="0">
              <a:latin typeface="Arial" panose="020B0604020202020204" pitchFamily="34" charset="0"/>
              <a:cs typeface="Arial" panose="020B0604020202020204" pitchFamily="34" charset="0"/>
            </a:endParaRPr>
          </a:p>
          <a:p>
            <a:pPr marL="0" lvl="0" indent="0">
              <a:buClr>
                <a:srgbClr val="2DA2BF"/>
              </a:buClr>
              <a:buNone/>
            </a:pPr>
            <a:r>
              <a:rPr lang="en-US" sz="2000" b="1" dirty="0">
                <a:solidFill>
                  <a:srgbClr val="0070C0"/>
                </a:solidFill>
                <a:latin typeface="Arial" panose="020B0604020202020204" pitchFamily="34" charset="0"/>
                <a:cs typeface="Arial" panose="020B0604020202020204" pitchFamily="34" charset="0"/>
              </a:rPr>
              <a:t>Amway Artistry's Signature Select Personalized Serum | WHQ News</a:t>
            </a:r>
          </a:p>
          <a:p>
            <a:pPr marL="0" lvl="0" indent="0">
              <a:buClr>
                <a:srgbClr val="2DA2BF"/>
              </a:buClr>
              <a:buNone/>
            </a:pPr>
            <a:r>
              <a:rPr lang="en-US" sz="1800" dirty="0">
                <a:solidFill>
                  <a:srgbClr val="0A0A0A"/>
                </a:solidFill>
                <a:latin typeface="Arial" panose="020B0604020202020204" pitchFamily="34" charset="0"/>
                <a:ea typeface="Times New Roman"/>
                <a:cs typeface="Arial" panose="020B0604020202020204" pitchFamily="34" charset="0"/>
              </a:rPr>
              <a:t>In today’s world of smartphone commerce, it’s more important than ever that the products we sell can be customized to suit the user’s needs. That’s especially true when it comes to beauty and skincare products.       </a:t>
            </a:r>
            <a:r>
              <a:rPr lang="en-US" sz="2000" b="1" dirty="0">
                <a:solidFill>
                  <a:prstClr val="black"/>
                </a:solidFill>
                <a:latin typeface="Garamond" pitchFamily="18" charset="0"/>
                <a:hlinkClick r:id="rId3"/>
              </a:rPr>
              <a:t>www.youtube.com/watch?v=sMTr_ybn_t8</a:t>
            </a:r>
            <a:endParaRPr lang="en-US" sz="2000" b="1" dirty="0">
              <a:solidFill>
                <a:prstClr val="black"/>
              </a:solidFill>
              <a:latin typeface="Garamond" pitchFamily="18" charset="0"/>
            </a:endParaRPr>
          </a:p>
          <a:p>
            <a:pPr marL="0" indent="0">
              <a:lnSpc>
                <a:spcPct val="115000"/>
              </a:lnSpc>
              <a:spcBef>
                <a:spcPts val="0"/>
              </a:spcBef>
              <a:buNone/>
            </a:pPr>
            <a:endParaRPr lang="en-US" sz="3000" b="1" dirty="0">
              <a:solidFill>
                <a:srgbClr val="0070C0"/>
              </a:solidFill>
              <a:latin typeface="Arial" panose="020B0604020202020204" pitchFamily="34" charset="0"/>
              <a:ea typeface="Calibri"/>
              <a:cs typeface="Arial" panose="020B0604020202020204" pitchFamily="34" charset="0"/>
            </a:endParaRPr>
          </a:p>
          <a:p>
            <a:pPr marL="0" indent="0">
              <a:lnSpc>
                <a:spcPct val="115000"/>
              </a:lnSpc>
              <a:spcBef>
                <a:spcPts val="0"/>
              </a:spcBef>
              <a:buNone/>
            </a:pPr>
            <a:r>
              <a:rPr lang="en-US" sz="2000" b="1" dirty="0">
                <a:solidFill>
                  <a:srgbClr val="0070C0"/>
                </a:solidFill>
                <a:latin typeface="Arial" panose="020B0604020202020204" pitchFamily="34" charset="0"/>
                <a:ea typeface="Calibri"/>
                <a:cs typeface="Arial" panose="020B0604020202020204" pitchFamily="34" charset="0"/>
              </a:rPr>
              <a:t>The Artistry Ultimate 10 Minute Facial - Easy Step by Step Instructions</a:t>
            </a:r>
          </a:p>
          <a:p>
            <a:pPr marL="0" indent="0">
              <a:lnSpc>
                <a:spcPct val="115000"/>
              </a:lnSpc>
              <a:spcBef>
                <a:spcPts val="0"/>
              </a:spcBef>
              <a:buNone/>
            </a:pPr>
            <a:r>
              <a:rPr lang="en-US" sz="1800" dirty="0">
                <a:solidFill>
                  <a:srgbClr val="0A0A0A"/>
                </a:solidFill>
                <a:latin typeface="Arial" panose="020B0604020202020204" pitchFamily="34" charset="0"/>
                <a:ea typeface="Calibri"/>
                <a:cs typeface="Arial" panose="020B0604020202020204" pitchFamily="34" charset="0"/>
              </a:rPr>
              <a:t>Learn the step by step instructions from Michelle </a:t>
            </a:r>
            <a:r>
              <a:rPr lang="en-US" sz="1800" dirty="0" err="1">
                <a:solidFill>
                  <a:srgbClr val="0A0A0A"/>
                </a:solidFill>
                <a:latin typeface="Arial" panose="020B0604020202020204" pitchFamily="34" charset="0"/>
                <a:ea typeface="Calibri"/>
                <a:cs typeface="Arial" panose="020B0604020202020204" pitchFamily="34" charset="0"/>
              </a:rPr>
              <a:t>D'Allaird</a:t>
            </a:r>
            <a:r>
              <a:rPr lang="en-US" sz="1800" dirty="0">
                <a:solidFill>
                  <a:srgbClr val="0A0A0A"/>
                </a:solidFill>
                <a:latin typeface="Arial" panose="020B0604020202020204" pitchFamily="34" charset="0"/>
                <a:ea typeface="Calibri"/>
                <a:cs typeface="Arial" panose="020B0604020202020204" pitchFamily="34" charset="0"/>
              </a:rPr>
              <a:t> of the simple Artistry 10-minute facial regimen that is so easy, you can do it in the comfort of your own home.</a:t>
            </a:r>
          </a:p>
          <a:p>
            <a:pPr marL="0" indent="0">
              <a:lnSpc>
                <a:spcPct val="115000"/>
              </a:lnSpc>
              <a:spcBef>
                <a:spcPts val="0"/>
              </a:spcBef>
              <a:buNone/>
            </a:pPr>
            <a:r>
              <a:rPr lang="en-US" sz="2000" b="1" dirty="0">
                <a:latin typeface="Garamond" pitchFamily="18" charset="0"/>
                <a:hlinkClick r:id="rId4"/>
              </a:rPr>
              <a:t>www.youtube.com/watch?v=uWCo0jjO2Qs</a:t>
            </a:r>
            <a:endParaRPr lang="en-US" sz="2000" b="1" dirty="0">
              <a:latin typeface="Garamond" pitchFamily="18" charset="0"/>
            </a:endParaRPr>
          </a:p>
          <a:p>
            <a:pPr marL="0" indent="0">
              <a:lnSpc>
                <a:spcPct val="115000"/>
              </a:lnSpc>
              <a:spcBef>
                <a:spcPts val="0"/>
              </a:spcBef>
              <a:buNone/>
            </a:pPr>
            <a:endParaRPr lang="en-US" sz="3000" dirty="0">
              <a:latin typeface="Garamond" pitchFamily="18" charset="0"/>
            </a:endParaRPr>
          </a:p>
          <a:p>
            <a:pPr marL="0" lvl="0" indent="0" algn="r">
              <a:lnSpc>
                <a:spcPct val="115000"/>
              </a:lnSpc>
              <a:spcBef>
                <a:spcPts val="0"/>
              </a:spcBef>
              <a:buClr>
                <a:srgbClr val="2DA2BF"/>
              </a:buClr>
              <a:buNone/>
            </a:pPr>
            <a:r>
              <a:rPr lang="en-US" sz="2000" b="1" dirty="0">
                <a:solidFill>
                  <a:srgbClr val="0070C0"/>
                </a:solidFill>
                <a:latin typeface="Arial" panose="020B0604020202020204" pitchFamily="34" charset="0"/>
                <a:ea typeface="Calibri"/>
                <a:cs typeface="Arial" panose="020B0604020202020204" pitchFamily="34" charset="0"/>
              </a:rPr>
              <a:t>Artistry Ideal Radiance </a:t>
            </a:r>
          </a:p>
          <a:p>
            <a:pPr marL="0" lvl="0" indent="0" algn="r">
              <a:lnSpc>
                <a:spcPct val="115000"/>
              </a:lnSpc>
              <a:spcBef>
                <a:spcPts val="0"/>
              </a:spcBef>
              <a:buClr>
                <a:srgbClr val="2DA2BF"/>
              </a:buClr>
              <a:buNone/>
            </a:pPr>
            <a:r>
              <a:rPr lang="en-US" sz="2000" b="1" dirty="0">
                <a:solidFill>
                  <a:srgbClr val="0070C0"/>
                </a:solidFill>
                <a:latin typeface="Arial" panose="020B0604020202020204" pitchFamily="34" charset="0"/>
                <a:ea typeface="Calibri"/>
                <a:cs typeface="Arial" panose="020B0604020202020204" pitchFamily="34" charset="0"/>
              </a:rPr>
              <a:t>7-Day Challenge Customer Reviews</a:t>
            </a:r>
          </a:p>
          <a:p>
            <a:pPr marL="0" lvl="0" indent="0" algn="r">
              <a:lnSpc>
                <a:spcPct val="115000"/>
              </a:lnSpc>
              <a:spcBef>
                <a:spcPts val="0"/>
              </a:spcBef>
              <a:buClr>
                <a:srgbClr val="2DA2BF"/>
              </a:buClr>
              <a:buNone/>
            </a:pPr>
            <a:r>
              <a:rPr lang="en-US" sz="2000" b="1" dirty="0">
                <a:solidFill>
                  <a:prstClr val="black"/>
                </a:solidFill>
                <a:latin typeface="Garamond" pitchFamily="18" charset="0"/>
                <a:hlinkClick r:id="rId5"/>
              </a:rPr>
              <a:t>www.youtube.com/watch?v=x6KcF0aUkKM</a:t>
            </a:r>
            <a:endParaRPr lang="en-US" sz="2000" b="1" dirty="0">
              <a:solidFill>
                <a:prstClr val="black"/>
              </a:solidFill>
              <a:latin typeface="Garamond" pitchFamily="18" charset="0"/>
            </a:endParaRPr>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Skin Care YouTube Videos</a:t>
            </a:r>
          </a:p>
        </p:txBody>
      </p:sp>
    </p:spTree>
    <p:extLst>
      <p:ext uri="{BB962C8B-B14F-4D97-AF65-F5344CB8AC3E}">
        <p14:creationId xmlns:p14="http://schemas.microsoft.com/office/powerpoint/2010/main" val="37071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108"/>
            <a:ext cx="8564959" cy="643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315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43389" t="220" r="1808" b="-220"/>
          <a:stretch/>
        </p:blipFill>
        <p:spPr bwMode="auto">
          <a:xfrm>
            <a:off x="3543577" y="1106653"/>
            <a:ext cx="5392606" cy="328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 Cosmetics</a:t>
            </a: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556"/>
          <a:stretch/>
        </p:blipFill>
        <p:spPr bwMode="auto">
          <a:xfrm>
            <a:off x="194734" y="2786474"/>
            <a:ext cx="31857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272" r="5697"/>
          <a:stretch/>
        </p:blipFill>
        <p:spPr bwMode="auto">
          <a:xfrm>
            <a:off x="194734" y="841664"/>
            <a:ext cx="4973782"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030" r="2181"/>
          <a:stretch/>
        </p:blipFill>
        <p:spPr bwMode="auto">
          <a:xfrm>
            <a:off x="3085683" y="4648199"/>
            <a:ext cx="5850500"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descr="See the source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13607" t="2727" r="11085" b="9636"/>
          <a:stretch/>
        </p:blipFill>
        <p:spPr bwMode="auto">
          <a:xfrm>
            <a:off x="266283" y="4648199"/>
            <a:ext cx="2819400" cy="211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44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 Cosmetics</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59618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059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838200"/>
            <a:ext cx="8458200" cy="5638800"/>
          </a:xfrm>
        </p:spPr>
        <p:txBody>
          <a:bodyPr>
            <a:normAutofit lnSpcReduction="10000"/>
          </a:bodyPr>
          <a:lstStyle/>
          <a:p>
            <a:pPr marL="0" lvl="0" indent="0">
              <a:buClr>
                <a:srgbClr val="2DA2BF"/>
              </a:buClr>
              <a:buNone/>
            </a:pPr>
            <a:r>
              <a:rPr lang="en-US" sz="2000" b="1" dirty="0">
                <a:solidFill>
                  <a:srgbClr val="0070C0"/>
                </a:solidFill>
                <a:latin typeface="Arial" panose="020B0604020202020204" pitchFamily="34" charset="0"/>
                <a:cs typeface="Arial" panose="020B0604020202020204" pitchFamily="34" charset="0"/>
              </a:rPr>
              <a:t>Artistry Signature Color Lipsticks</a:t>
            </a:r>
          </a:p>
          <a:p>
            <a:pPr marL="0" lvl="0" indent="0">
              <a:buClr>
                <a:srgbClr val="2DA2BF"/>
              </a:buClr>
              <a:buNone/>
            </a:pPr>
            <a:r>
              <a:rPr lang="en-US" sz="1800" dirty="0">
                <a:solidFill>
                  <a:srgbClr val="0A0A0A"/>
                </a:solidFill>
                <a:latin typeface="Arial" panose="020B0604020202020204" pitchFamily="34" charset="0"/>
                <a:ea typeface="Times New Roman"/>
                <a:cs typeface="Arial" panose="020B0604020202020204" pitchFamily="34" charset="0"/>
              </a:rPr>
              <a:t>Learn about Artistry’s new Signature Lipsticks and the patented technological click and twist design.</a:t>
            </a:r>
          </a:p>
          <a:p>
            <a:pPr marL="0" lvl="0" indent="0">
              <a:buClr>
                <a:srgbClr val="2DA2BF"/>
              </a:buClr>
              <a:buNone/>
            </a:pPr>
            <a:r>
              <a:rPr lang="en-US" sz="2000" b="1" dirty="0">
                <a:solidFill>
                  <a:prstClr val="black"/>
                </a:solidFill>
                <a:latin typeface="Garamond" pitchFamily="18" charset="0"/>
                <a:hlinkClick r:id="rId2"/>
              </a:rPr>
              <a:t>www.youtube.com/watch?v=QKZHbZ9H0rc</a:t>
            </a:r>
            <a:endParaRPr lang="en-US" sz="2000" b="1" dirty="0">
              <a:solidFill>
                <a:prstClr val="black"/>
              </a:solidFill>
              <a:latin typeface="Garamond" pitchFamily="18" charset="0"/>
            </a:endParaRPr>
          </a:p>
          <a:p>
            <a:pPr marL="0" lvl="0" indent="0">
              <a:buClr>
                <a:srgbClr val="2DA2BF"/>
              </a:buClr>
              <a:buNone/>
            </a:pPr>
            <a:endParaRPr lang="en-US" sz="2800" b="1" dirty="0">
              <a:solidFill>
                <a:srgbClr val="0070C0"/>
              </a:solidFill>
              <a:latin typeface="Arial" panose="020B0604020202020204" pitchFamily="34" charset="0"/>
              <a:cs typeface="Arial" panose="020B0604020202020204" pitchFamily="34" charset="0"/>
            </a:endParaRPr>
          </a:p>
          <a:p>
            <a:pPr marL="0" indent="0">
              <a:buNone/>
            </a:pPr>
            <a:r>
              <a:rPr lang="en-US" sz="2000" b="1" dirty="0">
                <a:solidFill>
                  <a:srgbClr val="0070C0"/>
                </a:solidFill>
                <a:latin typeface="Arial" panose="020B0604020202020204" pitchFamily="34" charset="0"/>
                <a:cs typeface="Arial" panose="020B0604020202020204" pitchFamily="34" charset="0"/>
              </a:rPr>
              <a:t>All Day Natural Makeup Look Tutorial with Morgan Stewart | Artistry </a:t>
            </a:r>
            <a:r>
              <a:rPr lang="en-US" sz="1800" dirty="0">
                <a:solidFill>
                  <a:srgbClr val="0A0A0A"/>
                </a:solidFill>
                <a:latin typeface="Roboto"/>
              </a:rPr>
              <a:t>See how easy it is to create a natural makeup look using Artistry skincare and makeup.           </a:t>
            </a:r>
            <a:r>
              <a:rPr lang="en-US" sz="2000" b="1" dirty="0">
                <a:latin typeface="Garamond" pitchFamily="18" charset="0"/>
                <a:hlinkClick r:id="rId3"/>
              </a:rPr>
              <a:t>www.youtube.com/watch?v=jtcEjhDNaVY</a:t>
            </a:r>
            <a:endParaRPr lang="en-US" sz="2000" b="1" dirty="0">
              <a:latin typeface="Garamond" pitchFamily="18" charset="0"/>
            </a:endParaRPr>
          </a:p>
          <a:p>
            <a:pPr marL="0" indent="0">
              <a:buNone/>
            </a:pPr>
            <a:endParaRPr lang="en-US" sz="2800" dirty="0">
              <a:latin typeface="Arial" panose="020B0604020202020204" pitchFamily="34" charset="0"/>
              <a:cs typeface="Arial" panose="020B0604020202020204" pitchFamily="34" charset="0"/>
            </a:endParaRPr>
          </a:p>
          <a:p>
            <a:pPr marL="0" indent="0">
              <a:lnSpc>
                <a:spcPct val="115000"/>
              </a:lnSpc>
              <a:spcBef>
                <a:spcPts val="0"/>
              </a:spcBef>
              <a:buNone/>
            </a:pPr>
            <a:r>
              <a:rPr lang="en-US" sz="2000" b="1" dirty="0">
                <a:solidFill>
                  <a:srgbClr val="0070C0"/>
                </a:solidFill>
                <a:latin typeface="Arial" panose="020B0604020202020204" pitchFamily="34" charset="0"/>
                <a:ea typeface="Calibri"/>
                <a:cs typeface="Arial" panose="020B0604020202020204" pitchFamily="34" charset="0"/>
              </a:rPr>
              <a:t>Artistry Makeup Tutorial</a:t>
            </a:r>
            <a:r>
              <a:rPr lang="en-US" sz="2000" dirty="0">
                <a:solidFill>
                  <a:srgbClr val="0A0A0A"/>
                </a:solidFill>
                <a:latin typeface="Arial" panose="020B0604020202020204" pitchFamily="34" charset="0"/>
                <a:ea typeface="Calibri"/>
                <a:cs typeface="Arial" panose="020B0604020202020204" pitchFamily="34" charset="0"/>
              </a:rPr>
              <a:t> </a:t>
            </a:r>
            <a:endParaRPr lang="en-US" sz="2000" dirty="0">
              <a:latin typeface="Arial" panose="020B0604020202020204" pitchFamily="34" charset="0"/>
              <a:ea typeface="Calibri"/>
              <a:cs typeface="Arial" panose="020B0604020202020204" pitchFamily="34" charset="0"/>
            </a:endParaRPr>
          </a:p>
          <a:p>
            <a:pPr marL="0" indent="0">
              <a:lnSpc>
                <a:spcPct val="115000"/>
              </a:lnSpc>
              <a:spcBef>
                <a:spcPts val="0"/>
              </a:spcBef>
              <a:buNone/>
            </a:pPr>
            <a:r>
              <a:rPr lang="en-US" sz="1800" dirty="0">
                <a:solidFill>
                  <a:srgbClr val="0A0A0A"/>
                </a:solidFill>
                <a:latin typeface="Arial" panose="020B0604020202020204" pitchFamily="34" charset="0"/>
                <a:ea typeface="Calibri"/>
                <a:cs typeface="Arial" panose="020B0604020202020204" pitchFamily="34" charset="0"/>
              </a:rPr>
              <a:t>A beautiful tutorial of applying Artistry makeup to the cover song: Ed Sheeran - Thinking Out Loud</a:t>
            </a:r>
            <a:endParaRPr lang="en-US" sz="1800" dirty="0">
              <a:latin typeface="Arial" panose="020B0604020202020204" pitchFamily="34" charset="0"/>
              <a:ea typeface="Calibri"/>
              <a:cs typeface="Arial" panose="020B0604020202020204" pitchFamily="34" charset="0"/>
            </a:endParaRPr>
          </a:p>
          <a:p>
            <a:pPr marL="0" indent="0">
              <a:lnSpc>
                <a:spcPct val="115000"/>
              </a:lnSpc>
              <a:spcBef>
                <a:spcPts val="0"/>
              </a:spcBef>
              <a:buNone/>
            </a:pPr>
            <a:r>
              <a:rPr lang="en-US" sz="2000" b="1" dirty="0">
                <a:latin typeface="Garamond" pitchFamily="18" charset="0"/>
                <a:hlinkClick r:id="rId4"/>
              </a:rPr>
              <a:t>www.youtube.com/watch?v=05hypxJWekk</a:t>
            </a:r>
            <a:endParaRPr lang="en-US" sz="2000" b="1" dirty="0">
              <a:latin typeface="Garamond" pitchFamily="18" charset="0"/>
            </a:endParaRPr>
          </a:p>
          <a:p>
            <a:pPr marL="0" indent="0">
              <a:lnSpc>
                <a:spcPct val="115000"/>
              </a:lnSpc>
              <a:spcBef>
                <a:spcPts val="0"/>
              </a:spcBef>
              <a:buNone/>
            </a:pPr>
            <a:endParaRPr lang="en-US" sz="2800" dirty="0">
              <a:latin typeface="Garamond" pitchFamily="18" charset="0"/>
            </a:endParaRPr>
          </a:p>
          <a:p>
            <a:pPr marL="0" lvl="0" indent="0" algn="r">
              <a:lnSpc>
                <a:spcPct val="115000"/>
              </a:lnSpc>
              <a:spcBef>
                <a:spcPts val="0"/>
              </a:spcBef>
              <a:buClr>
                <a:srgbClr val="2DA2BF"/>
              </a:buClr>
              <a:buNone/>
            </a:pPr>
            <a:r>
              <a:rPr lang="en-US" sz="2000" b="1" dirty="0">
                <a:solidFill>
                  <a:srgbClr val="0070C0"/>
                </a:solidFill>
                <a:latin typeface="Arial" panose="020B0604020202020204" pitchFamily="34" charset="0"/>
                <a:ea typeface="Calibri"/>
                <a:cs typeface="Arial" panose="020B0604020202020204" pitchFamily="34" charset="0"/>
              </a:rPr>
              <a:t>Artistry </a:t>
            </a:r>
            <a:r>
              <a:rPr lang="en-US" sz="2000" b="1" dirty="0">
                <a:solidFill>
                  <a:srgbClr val="0070C0"/>
                </a:solidFill>
                <a:latin typeface="Arial" panose="020B0604020202020204" pitchFamily="34" charset="0"/>
                <a:cs typeface="Arial" panose="020B0604020202020204" pitchFamily="34" charset="0"/>
              </a:rPr>
              <a:t>Light Up Lip Gloss </a:t>
            </a:r>
          </a:p>
          <a:p>
            <a:pPr marL="0" lvl="0" indent="0" algn="r">
              <a:lnSpc>
                <a:spcPct val="115000"/>
              </a:lnSpc>
              <a:spcBef>
                <a:spcPts val="0"/>
              </a:spcBef>
              <a:buClr>
                <a:srgbClr val="2DA2BF"/>
              </a:buClr>
              <a:buNone/>
            </a:pPr>
            <a:r>
              <a:rPr lang="en-US" sz="2000" b="1" dirty="0">
                <a:solidFill>
                  <a:srgbClr val="0070C0"/>
                </a:solidFill>
                <a:latin typeface="Arial" panose="020B0604020202020204" pitchFamily="34" charset="0"/>
                <a:cs typeface="Arial" panose="020B0604020202020204" pitchFamily="34" charset="0"/>
              </a:rPr>
              <a:t>– Open Box Presentation</a:t>
            </a:r>
            <a:r>
              <a:rPr lang="en-US" sz="2000" b="1" dirty="0">
                <a:solidFill>
                  <a:srgbClr val="0070C0"/>
                </a:solidFill>
                <a:latin typeface="Arial" panose="020B0604020202020204" pitchFamily="34" charset="0"/>
                <a:ea typeface="Calibri"/>
                <a:cs typeface="Arial" panose="020B0604020202020204" pitchFamily="34" charset="0"/>
              </a:rPr>
              <a:t> </a:t>
            </a:r>
          </a:p>
          <a:p>
            <a:pPr marL="0" lvl="0" indent="0" algn="r">
              <a:lnSpc>
                <a:spcPct val="115000"/>
              </a:lnSpc>
              <a:spcBef>
                <a:spcPts val="0"/>
              </a:spcBef>
              <a:buClr>
                <a:srgbClr val="2DA2BF"/>
              </a:buClr>
              <a:buNone/>
            </a:pPr>
            <a:r>
              <a:rPr lang="en-US" sz="2000" b="1" dirty="0">
                <a:solidFill>
                  <a:prstClr val="black"/>
                </a:solidFill>
                <a:latin typeface="Garamond" pitchFamily="18" charset="0"/>
                <a:hlinkClick r:id="rId5"/>
              </a:rPr>
              <a:t>www.youtube.com/watch?v=wMKibHlCfOY</a:t>
            </a:r>
            <a:endParaRPr lang="en-US" sz="2000" b="1" dirty="0">
              <a:solidFill>
                <a:prstClr val="black"/>
              </a:solidFill>
              <a:latin typeface="Garamond" pitchFamily="18" charset="0"/>
            </a:endParaRPr>
          </a:p>
          <a:p>
            <a:pPr marL="0" lvl="0" indent="0">
              <a:lnSpc>
                <a:spcPct val="115000"/>
              </a:lnSpc>
              <a:spcBef>
                <a:spcPts val="0"/>
              </a:spcBef>
              <a:buClr>
                <a:srgbClr val="2DA2BF"/>
              </a:buClr>
              <a:buNone/>
            </a:pPr>
            <a:endParaRPr lang="en-US" sz="2000" b="1" dirty="0">
              <a:solidFill>
                <a:prstClr val="black"/>
              </a:solidFill>
              <a:latin typeface="Garamond" pitchFamily="18" charset="0"/>
            </a:endParaRPr>
          </a:p>
          <a:p>
            <a:pPr marL="0" lvl="0" indent="0">
              <a:lnSpc>
                <a:spcPct val="115000"/>
              </a:lnSpc>
              <a:spcBef>
                <a:spcPts val="0"/>
              </a:spcBef>
              <a:buClr>
                <a:srgbClr val="2DA2BF"/>
              </a:buClr>
              <a:buNone/>
            </a:pPr>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Artistry Cosmetics YouTube Videos</a:t>
            </a:r>
          </a:p>
        </p:txBody>
      </p:sp>
    </p:spTree>
    <p:extLst>
      <p:ext uri="{BB962C8B-B14F-4D97-AF65-F5344CB8AC3E}">
        <p14:creationId xmlns:p14="http://schemas.microsoft.com/office/powerpoint/2010/main" val="2353378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246" y="748145"/>
            <a:ext cx="87630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Eco-Friendly Cleaning Products for the Home</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
          <a:stretch/>
        </p:blipFill>
        <p:spPr bwMode="auto">
          <a:xfrm>
            <a:off x="671547" y="749131"/>
            <a:ext cx="7620398" cy="334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016" t="68600" r="2549" b="7469"/>
          <a:stretch/>
        </p:blipFill>
        <p:spPr bwMode="auto">
          <a:xfrm>
            <a:off x="336034" y="4114804"/>
            <a:ext cx="4423026" cy="101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8779" r="644" b="32438"/>
          <a:stretch/>
        </p:blipFill>
        <p:spPr bwMode="auto">
          <a:xfrm>
            <a:off x="5029200" y="4358054"/>
            <a:ext cx="3733800" cy="210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8167" y="5090248"/>
            <a:ext cx="4178759" cy="1077218"/>
          </a:xfrm>
          <a:prstGeom prst="rect">
            <a:avLst/>
          </a:prstGeom>
          <a:noFill/>
        </p:spPr>
        <p:txBody>
          <a:bodyPr wrap="square" rtlCol="0">
            <a:spAutoFit/>
          </a:bodyPr>
          <a:lstStyle/>
          <a:p>
            <a:pPr algn="ctr"/>
            <a:r>
              <a:rPr lang="en-US" b="1" dirty="0">
                <a:solidFill>
                  <a:schemeClr val="accent4"/>
                </a:solidFill>
                <a:latin typeface="Tahoma" panose="020B0604030504040204" pitchFamily="34" charset="0"/>
                <a:ea typeface="Tahoma" panose="020B0604030504040204" pitchFamily="34" charset="0"/>
                <a:cs typeface="Tahoma" panose="020B0604030504040204" pitchFamily="34" charset="0"/>
              </a:rPr>
              <a:t>Amway named 2017 </a:t>
            </a:r>
          </a:p>
          <a:p>
            <a:pPr algn="ctr"/>
            <a:r>
              <a:rPr lang="en-US" b="1" dirty="0">
                <a:solidFill>
                  <a:schemeClr val="accent4"/>
                </a:solidFill>
                <a:latin typeface="Tahoma" panose="020B0604030504040204" pitchFamily="34" charset="0"/>
                <a:ea typeface="Tahoma" panose="020B0604030504040204" pitchFamily="34" charset="0"/>
                <a:cs typeface="Tahoma" panose="020B0604030504040204" pitchFamily="34" charset="0"/>
              </a:rPr>
              <a:t>Safer Choice Partner of the Year</a:t>
            </a:r>
          </a:p>
          <a:p>
            <a:r>
              <a:rPr lang="en-US" sz="1400" b="1" dirty="0">
                <a:solidFill>
                  <a:schemeClr val="accent4"/>
                </a:solidFill>
                <a:latin typeface="Tahoma" panose="020B0604030504040204" pitchFamily="34" charset="0"/>
                <a:ea typeface="Tahoma" panose="020B0604030504040204" pitchFamily="34" charset="0"/>
                <a:cs typeface="Tahoma" panose="020B0604030504040204" pitchFamily="34" charset="0"/>
                <a:hlinkClick r:id="rId5"/>
              </a:rPr>
              <a:t>www.youtube.com/watch?v=1fsKVBbDM_A</a:t>
            </a:r>
            <a:endParaRPr lang="en-US" sz="1400" b="1" dirty="0">
              <a:solidFill>
                <a:schemeClr val="accent4"/>
              </a:solidFill>
              <a:latin typeface="Tahoma" panose="020B0604030504040204" pitchFamily="34" charset="0"/>
              <a:ea typeface="Tahoma" panose="020B0604030504040204" pitchFamily="34" charset="0"/>
              <a:cs typeface="Tahoma" panose="020B0604030504040204" pitchFamily="34" charset="0"/>
            </a:endParaRPr>
          </a:p>
          <a:p>
            <a:endParaRPr lang="en-US" sz="1400" b="1" dirty="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731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534400" cy="5715000"/>
          </a:xfrm>
        </p:spPr>
        <p:txBody>
          <a:bodyPr>
            <a:normAutofit/>
          </a:bodyPr>
          <a:lstStyle/>
          <a:p>
            <a:pPr>
              <a:buNone/>
            </a:pPr>
            <a:r>
              <a:rPr lang="en-US" sz="2800" b="1" dirty="0">
                <a:solidFill>
                  <a:srgbClr val="0070C0"/>
                </a:solidFill>
                <a:latin typeface="Garamond" pitchFamily="18" charset="0"/>
              </a:rPr>
              <a:t>Health Zone Plus </a:t>
            </a:r>
            <a:r>
              <a:rPr lang="en-US" sz="2800" b="1" dirty="0">
                <a:latin typeface="Garamond" pitchFamily="18" charset="0"/>
              </a:rPr>
              <a:t>is an independent business and a representative of Amway Global. </a:t>
            </a:r>
          </a:p>
          <a:p>
            <a:pPr>
              <a:buNone/>
            </a:pPr>
            <a:endParaRPr lang="en-US" sz="2800" b="1" dirty="0">
              <a:latin typeface="Garamond" pitchFamily="18" charset="0"/>
            </a:endParaRPr>
          </a:p>
          <a:p>
            <a:pPr>
              <a:buNone/>
            </a:pPr>
            <a:r>
              <a:rPr lang="en-US" sz="2800" b="1" dirty="0">
                <a:solidFill>
                  <a:srgbClr val="00B050"/>
                </a:solidFill>
                <a:latin typeface="Garamond" pitchFamily="18" charset="0"/>
              </a:rPr>
              <a:t>Amway Global</a:t>
            </a:r>
            <a:r>
              <a:rPr lang="en-US" sz="2800" b="1" dirty="0">
                <a:latin typeface="Garamond" pitchFamily="18" charset="0"/>
              </a:rPr>
              <a:t> is a direct selling company within the Health &amp; Beauty (Wellness) industry. </a:t>
            </a:r>
          </a:p>
          <a:p>
            <a:pPr>
              <a:buNone/>
            </a:pPr>
            <a:endParaRPr lang="en-US" sz="2800" b="1" dirty="0">
              <a:latin typeface="Garamond" pitchFamily="18" charset="0"/>
            </a:endParaRPr>
          </a:p>
          <a:p>
            <a:pPr>
              <a:buNone/>
            </a:pPr>
            <a:r>
              <a:rPr lang="en-US" sz="2800" b="1" dirty="0">
                <a:latin typeface="Garamond" pitchFamily="18" charset="0"/>
              </a:rPr>
              <a:t>The “Health Zone Plus” name was chosen by </a:t>
            </a:r>
            <a:r>
              <a:rPr lang="en-US" sz="2800" b="1" dirty="0">
                <a:solidFill>
                  <a:srgbClr val="7030A0"/>
                </a:solidFill>
                <a:latin typeface="Garamond" pitchFamily="18" charset="0"/>
              </a:rPr>
              <a:t>THIS</a:t>
            </a:r>
            <a:r>
              <a:rPr lang="en-US" sz="2800" b="1" dirty="0">
                <a:latin typeface="Garamond" pitchFamily="18" charset="0"/>
              </a:rPr>
              <a:t> individual business owner and is NOT part of Amway Global.</a:t>
            </a:r>
          </a:p>
          <a:p>
            <a:pPr>
              <a:buNone/>
            </a:pPr>
            <a:endParaRPr lang="en-US" sz="2800" b="1" dirty="0">
              <a:latin typeface="Garamond" pitchFamily="18" charset="0"/>
            </a:endParaRPr>
          </a:p>
          <a:p>
            <a:pPr>
              <a:buNone/>
            </a:pPr>
            <a:r>
              <a:rPr lang="en-US" sz="2800" b="1" dirty="0">
                <a:latin typeface="Garamond" pitchFamily="18" charset="0"/>
              </a:rPr>
              <a:t> Health Zone Plus </a:t>
            </a:r>
            <a:r>
              <a:rPr lang="en-US" sz="2800" b="1" u="sng" dirty="0">
                <a:solidFill>
                  <a:schemeClr val="accent3"/>
                </a:solidFill>
                <a:latin typeface="Garamond" pitchFamily="18" charset="0"/>
              </a:rPr>
              <a:t>only</a:t>
            </a:r>
            <a:r>
              <a:rPr lang="en-US" sz="2800" b="1" dirty="0">
                <a:latin typeface="Garamond" pitchFamily="18" charset="0"/>
              </a:rPr>
              <a:t> sells Amway products through     </a:t>
            </a:r>
          </a:p>
          <a:p>
            <a:pPr>
              <a:buNone/>
            </a:pPr>
            <a:r>
              <a:rPr lang="en-US" sz="2800" b="1" dirty="0">
                <a:latin typeface="Garamond" pitchFamily="18" charset="0"/>
              </a:rPr>
              <a:t>                     our personal online store or face-to-face.  </a:t>
            </a:r>
          </a:p>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About the Company</a:t>
            </a:r>
          </a:p>
        </p:txBody>
      </p:sp>
    </p:spTree>
    <p:extLst>
      <p:ext uri="{BB962C8B-B14F-4D97-AF65-F5344CB8AC3E}">
        <p14:creationId xmlns:p14="http://schemas.microsoft.com/office/powerpoint/2010/main" val="4166057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28194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Fun Facts About Amway Since 2010</a:t>
            </a:r>
          </a:p>
        </p:txBody>
      </p:sp>
      <p:pic>
        <p:nvPicPr>
          <p:cNvPr id="7" name="Picture 6" descr="http://www.amway.com/EN/AmwayLocalizedImages/Targeting%20Images/LCL_NUTRILITE_CAMPAIGNS_T1_IMG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5334000"/>
            <a:ext cx="2933700" cy="1066800"/>
          </a:xfrm>
          <a:prstGeom prst="rect">
            <a:avLst/>
          </a:prstGeom>
          <a:noFill/>
          <a:ln>
            <a:noFill/>
          </a:ln>
        </p:spPr>
      </p:pic>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98" t="4809" r="10431" b="15086"/>
          <a:stretch/>
        </p:blipFill>
        <p:spPr bwMode="auto">
          <a:xfrm>
            <a:off x="457200" y="685800"/>
            <a:ext cx="2209800" cy="308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90500" y="3877627"/>
            <a:ext cx="3124200" cy="1295739"/>
          </a:xfrm>
          <a:prstGeom prst="rect">
            <a:avLst/>
          </a:prstGeom>
          <a:noFill/>
        </p:spPr>
        <p:txBody>
          <a:bodyPr wrap="square" rtlCol="0">
            <a:spAutoFit/>
          </a:bodyPr>
          <a:lstStyle/>
          <a:p>
            <a:pPr>
              <a:lnSpc>
                <a:spcPct val="115000"/>
              </a:lnSpc>
            </a:pPr>
            <a:r>
              <a:rPr lang="en-US" sz="1600" dirty="0">
                <a:effectLst/>
                <a:latin typeface="Times New Roman"/>
                <a:ea typeface="Times New Roman"/>
                <a:cs typeface="Times New Roman"/>
              </a:rPr>
              <a:t>Between 2010-2015, former NFL Quarterback and Super Bowl</a:t>
            </a:r>
            <a:r>
              <a:rPr lang="en-US" sz="1600" dirty="0">
                <a:latin typeface="Calibri"/>
                <a:ea typeface="Times New Roman"/>
                <a:cs typeface="Times New Roman"/>
              </a:rPr>
              <a:t> </a:t>
            </a:r>
            <a:r>
              <a:rPr lang="en-US" sz="1600" dirty="0">
                <a:effectLst/>
                <a:latin typeface="Times New Roman"/>
                <a:ea typeface="Times New Roman"/>
                <a:cs typeface="Times New Roman"/>
              </a:rPr>
              <a:t>MVP, Kurt Warner was</a:t>
            </a:r>
            <a:r>
              <a:rPr lang="en-US" dirty="0">
                <a:effectLst/>
                <a:latin typeface="Times New Roman"/>
                <a:ea typeface="Times New Roman"/>
                <a:cs typeface="Times New Roman"/>
              </a:rPr>
              <a:t> </a:t>
            </a:r>
            <a:r>
              <a:rPr lang="en-US" sz="1600" dirty="0">
                <a:effectLst/>
                <a:latin typeface="Times New Roman"/>
                <a:ea typeface="Times New Roman"/>
                <a:cs typeface="Times New Roman"/>
              </a:rPr>
              <a:t>a spokesperson for</a:t>
            </a:r>
            <a:r>
              <a:rPr lang="en-US" dirty="0">
                <a:solidFill>
                  <a:srgbClr val="1F497D"/>
                </a:solidFill>
                <a:effectLst/>
                <a:latin typeface="Times New Roman"/>
                <a:ea typeface="Times New Roman"/>
                <a:cs typeface="Times New Roman"/>
              </a:rPr>
              <a:t> </a:t>
            </a:r>
            <a:r>
              <a:rPr lang="en-US" sz="1600" b="1" dirty="0">
                <a:solidFill>
                  <a:srgbClr val="007635"/>
                </a:solidFill>
                <a:effectLst/>
                <a:latin typeface="Times New Roman"/>
                <a:ea typeface="Times New Roman"/>
                <a:cs typeface="Times New Roman"/>
              </a:rPr>
              <a:t>NUTRILITE</a:t>
            </a:r>
            <a:r>
              <a:rPr lang="en-US" sz="1600" b="1" dirty="0">
                <a:effectLst/>
                <a:latin typeface="Times New Roman"/>
                <a:ea typeface="Times New Roman"/>
                <a:cs typeface="Times New Roman"/>
              </a:rPr>
              <a:t> and </a:t>
            </a:r>
            <a:r>
              <a:rPr lang="en-US" sz="1600" b="1" dirty="0">
                <a:solidFill>
                  <a:srgbClr val="0070C0"/>
                </a:solidFill>
                <a:effectLst/>
                <a:latin typeface="Times New Roman"/>
                <a:ea typeface="Times New Roman"/>
                <a:cs typeface="Times New Roman"/>
              </a:rPr>
              <a:t>AMWAY</a:t>
            </a:r>
            <a:r>
              <a:rPr lang="en-US" sz="1600" b="1" dirty="0">
                <a:effectLst/>
                <a:latin typeface="Times New Roman"/>
                <a:ea typeface="Times New Roman"/>
                <a:cs typeface="Times New Roman"/>
              </a:rPr>
              <a:t>.</a:t>
            </a:r>
            <a:endParaRPr lang="en-US" sz="1600" dirty="0">
              <a:effectLst/>
              <a:latin typeface="Calibri"/>
              <a:ea typeface="Calibri"/>
              <a:cs typeface="Times New Roman"/>
            </a:endParaRPr>
          </a:p>
        </p:txBody>
      </p:sp>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803070"/>
            <a:ext cx="2819400" cy="16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943600" y="1019547"/>
            <a:ext cx="2971800" cy="1508105"/>
          </a:xfrm>
          <a:prstGeom prst="rect">
            <a:avLst/>
          </a:prstGeom>
          <a:noFill/>
        </p:spPr>
        <p:txBody>
          <a:bodyPr wrap="square" rtlCol="0">
            <a:spAutoFit/>
          </a:bodyPr>
          <a:lstStyle/>
          <a:p>
            <a:pPr>
              <a:lnSpc>
                <a:spcPct val="115000"/>
              </a:lnSpc>
            </a:pPr>
            <a:r>
              <a:rPr lang="en-US" sz="1600" dirty="0">
                <a:effectLst/>
                <a:latin typeface="Times New Roman"/>
                <a:ea typeface="Times New Roman"/>
                <a:cs typeface="Times New Roman"/>
              </a:rPr>
              <a:t>Between 2010-2015, ARTISTRY was </a:t>
            </a:r>
            <a:r>
              <a:rPr lang="en-US" sz="1600" dirty="0">
                <a:solidFill>
                  <a:srgbClr val="202020"/>
                </a:solidFill>
                <a:effectLst/>
                <a:latin typeface="Times New Roman"/>
                <a:ea typeface="Calibri"/>
                <a:cs typeface="Times New Roman"/>
              </a:rPr>
              <a:t>the official skin care and cosmetics provider of the Miss America Pageant.</a:t>
            </a:r>
            <a:endParaRPr lang="en-US" sz="1400" dirty="0">
              <a:effectLst/>
              <a:latin typeface="Calibri"/>
              <a:ea typeface="Calibri"/>
              <a:cs typeface="Times New Roman"/>
            </a:endParaRPr>
          </a:p>
          <a:p>
            <a:pPr>
              <a:lnSpc>
                <a:spcPct val="115000"/>
              </a:lnSpc>
            </a:pPr>
            <a:endParaRPr lang="en-US" sz="1600" dirty="0">
              <a:effectLst/>
              <a:latin typeface="Calibri"/>
              <a:ea typeface="Calibri"/>
              <a:cs typeface="Times New Roman"/>
            </a:endParaRPr>
          </a:p>
        </p:txBody>
      </p:sp>
      <p:pic>
        <p:nvPicPr>
          <p:cNvPr id="26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093" y="2814219"/>
            <a:ext cx="3739013" cy="249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886200" y="5396502"/>
            <a:ext cx="4267200" cy="1224951"/>
          </a:xfrm>
          <a:prstGeom prst="rect">
            <a:avLst/>
          </a:prstGeom>
        </p:spPr>
        <p:txBody>
          <a:bodyPr wrap="square">
            <a:spAutoFit/>
          </a:bodyPr>
          <a:lstStyle/>
          <a:p>
            <a:pPr lvl="0">
              <a:lnSpc>
                <a:spcPct val="115000"/>
              </a:lnSpc>
            </a:pPr>
            <a:r>
              <a:rPr lang="en-US" sz="1600" dirty="0">
                <a:solidFill>
                  <a:prstClr val="black"/>
                </a:solidFill>
                <a:latin typeface="Times New Roman"/>
                <a:ea typeface="Times New Roman"/>
                <a:cs typeface="Times New Roman"/>
              </a:rPr>
              <a:t>In 2010, the Amway Center opened in downtown Orlando, Florida. It is a state-of-the-art, sports, entertainment and event facility. The building is home to the NBA team - the Orlando Magic. </a:t>
            </a:r>
            <a:endParaRPr lang="en-US" sz="1400" dirty="0">
              <a:solidFill>
                <a:prstClr val="black"/>
              </a:solidFill>
              <a:latin typeface="Calibri"/>
              <a:ea typeface="Calibri"/>
              <a:cs typeface="Times New Roman"/>
            </a:endParaRPr>
          </a:p>
        </p:txBody>
      </p:sp>
    </p:spTree>
    <p:extLst>
      <p:ext uri="{BB962C8B-B14F-4D97-AF65-F5344CB8AC3E}">
        <p14:creationId xmlns:p14="http://schemas.microsoft.com/office/powerpoint/2010/main" val="879975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09444529"/>
              </p:ext>
            </p:extLst>
          </p:nvPr>
        </p:nvGraphicFramePr>
        <p:xfrm>
          <a:off x="304800" y="762000"/>
          <a:ext cx="8382000" cy="524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152400"/>
            <a:ext cx="8229600" cy="609600"/>
          </a:xfrm>
        </p:spPr>
        <p:txBody>
          <a:bodyPr>
            <a:normAutofit/>
          </a:bodyPr>
          <a:lstStyle/>
          <a:p>
            <a:r>
              <a:rPr lang="en-US" sz="2400" u="sng" dirty="0">
                <a:solidFill>
                  <a:schemeClr val="accent1">
                    <a:lumMod val="75000"/>
                  </a:schemeClr>
                </a:solidFill>
                <a:effectLst/>
                <a:latin typeface="Garamond" pitchFamily="18" charset="0"/>
              </a:rPr>
              <a:t>THE OPPORTUNITY</a:t>
            </a:r>
            <a:endParaRPr lang="en-US" sz="2400" dirty="0"/>
          </a:p>
        </p:txBody>
      </p:sp>
    </p:spTree>
    <p:extLst>
      <p:ext uri="{BB962C8B-B14F-4D97-AF65-F5344CB8AC3E}">
        <p14:creationId xmlns:p14="http://schemas.microsoft.com/office/powerpoint/2010/main" val="1343804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381000" y="1219200"/>
          <a:ext cx="83058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p:cNvSpPr>
            <a:spLocks noGrp="1"/>
          </p:cNvSpPr>
          <p:nvPr>
            <p:ph type="title"/>
          </p:nvPr>
        </p:nvSpPr>
        <p:spPr>
          <a:xfrm>
            <a:off x="304800" y="152400"/>
            <a:ext cx="8458200" cy="533400"/>
          </a:xfrm>
        </p:spPr>
        <p:txBody>
          <a:bodyPr>
            <a:normAutofit/>
          </a:bodyPr>
          <a:lstStyle/>
          <a:p>
            <a:r>
              <a:rPr lang="en-US" sz="2400" u="sng" dirty="0">
                <a:solidFill>
                  <a:schemeClr val="accent1">
                    <a:lumMod val="75000"/>
                  </a:schemeClr>
                </a:solidFill>
                <a:effectLst/>
                <a:latin typeface="Garamond" pitchFamily="18" charset="0"/>
              </a:rPr>
              <a:t>TOP BUSINESS TRENDS TODAY</a:t>
            </a:r>
          </a:p>
        </p:txBody>
      </p:sp>
      <p:pic>
        <p:nvPicPr>
          <p:cNvPr id="1026" name="Picture 2" descr="C:\Program Files\Microsoft Office\MEDIA\CAGCAT10\j0195384.wmf"/>
          <p:cNvPicPr>
            <a:picLocks noChangeAspect="1" noChangeArrowheads="1"/>
          </p:cNvPicPr>
          <p:nvPr/>
        </p:nvPicPr>
        <p:blipFill>
          <a:blip r:embed="rId7"/>
          <a:srcRect/>
          <a:stretch>
            <a:fillRect/>
          </a:stretch>
        </p:blipFill>
        <p:spPr bwMode="auto">
          <a:xfrm>
            <a:off x="3657600" y="4572000"/>
            <a:ext cx="1795882" cy="1833372"/>
          </a:xfrm>
          <a:prstGeom prst="rect">
            <a:avLst/>
          </a:prstGeom>
          <a:noFill/>
        </p:spPr>
      </p:pic>
      <p:pic>
        <p:nvPicPr>
          <p:cNvPr id="1027" name="Picture 3" descr="C:\Documents and Settings\Owner\Local Settings\Temporary Internet Files\Content.IE5\9HR7CWCY\MCj03014900000[1].wmf"/>
          <p:cNvPicPr>
            <a:picLocks noChangeAspect="1" noChangeArrowheads="1"/>
          </p:cNvPicPr>
          <p:nvPr/>
        </p:nvPicPr>
        <p:blipFill>
          <a:blip r:embed="rId8"/>
          <a:srcRect/>
          <a:stretch>
            <a:fillRect/>
          </a:stretch>
        </p:blipFill>
        <p:spPr bwMode="auto">
          <a:xfrm>
            <a:off x="685800" y="4724400"/>
            <a:ext cx="1803197" cy="1013155"/>
          </a:xfrm>
          <a:prstGeom prst="rect">
            <a:avLst/>
          </a:prstGeom>
          <a:noFill/>
        </p:spPr>
      </p:pic>
      <p:pic>
        <p:nvPicPr>
          <p:cNvPr id="1029" name="Picture 5" descr="C:\Documents and Settings\Owner\Local Settings\Temporary Internet Files\Content.IE5\OMJQHE2Y\MCj04135880000[1].wmf"/>
          <p:cNvPicPr>
            <a:picLocks noChangeAspect="1" noChangeArrowheads="1"/>
          </p:cNvPicPr>
          <p:nvPr/>
        </p:nvPicPr>
        <p:blipFill>
          <a:blip r:embed="rId9"/>
          <a:srcRect/>
          <a:stretch>
            <a:fillRect/>
          </a:stretch>
        </p:blipFill>
        <p:spPr bwMode="auto">
          <a:xfrm>
            <a:off x="6324600" y="4648200"/>
            <a:ext cx="2626240" cy="1925621"/>
          </a:xfrm>
          <a:prstGeom prst="rect">
            <a:avLst/>
          </a:prstGeom>
          <a:noFill/>
        </p:spPr>
      </p:pic>
      <p:sp>
        <p:nvSpPr>
          <p:cNvPr id="15" name="TextBox 14"/>
          <p:cNvSpPr txBox="1"/>
          <p:nvPr/>
        </p:nvSpPr>
        <p:spPr>
          <a:xfrm>
            <a:off x="1295400" y="685800"/>
            <a:ext cx="6705600" cy="400110"/>
          </a:xfrm>
          <a:prstGeom prst="rect">
            <a:avLst/>
          </a:prstGeom>
          <a:noFill/>
        </p:spPr>
        <p:txBody>
          <a:bodyPr wrap="square" rtlCol="0">
            <a:spAutoFit/>
          </a:bodyPr>
          <a:lstStyle/>
          <a:p>
            <a:r>
              <a:rPr lang="en-US" sz="2000" b="1" dirty="0">
                <a:solidFill>
                  <a:prstClr val="black"/>
                </a:solidFill>
                <a:latin typeface="Garamond" pitchFamily="18" charset="0"/>
              </a:rPr>
              <a:t>This business just makes sense… it can’t get any easier!</a:t>
            </a:r>
          </a:p>
        </p:txBody>
      </p:sp>
    </p:spTree>
    <p:extLst>
      <p:ext uri="{BB962C8B-B14F-4D97-AF65-F5344CB8AC3E}">
        <p14:creationId xmlns:p14="http://schemas.microsoft.com/office/powerpoint/2010/main" val="2036679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763000" cy="5638800"/>
          </a:xfrm>
        </p:spPr>
        <p:txBody>
          <a:bodyPr>
            <a:normAutofit/>
          </a:bodyPr>
          <a:lstStyle/>
          <a:p>
            <a:pPr marL="0" indent="0">
              <a:lnSpc>
                <a:spcPct val="115000"/>
              </a:lnSpc>
              <a:spcBef>
                <a:spcPts val="0"/>
              </a:spcBef>
              <a:buNone/>
            </a:pPr>
            <a:endParaRPr lang="en-US" sz="1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Amway YouTube Video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48145"/>
            <a:ext cx="8683287"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0" y="5739245"/>
            <a:ext cx="6096000" cy="882293"/>
          </a:xfrm>
          <a:prstGeom prst="rect">
            <a:avLst/>
          </a:prstGeom>
          <a:noFill/>
        </p:spPr>
        <p:txBody>
          <a:bodyPr wrap="square" rtlCol="0">
            <a:spAutoFit/>
          </a:bodyPr>
          <a:lstStyle/>
          <a:p>
            <a:pPr lvl="0">
              <a:spcBef>
                <a:spcPts val="400"/>
              </a:spcBef>
              <a:buClr>
                <a:srgbClr val="2DA2BF"/>
              </a:buClr>
              <a:buSzPct val="68000"/>
            </a:pPr>
            <a:r>
              <a:rPr lang="en-US" sz="2400" b="1" dirty="0">
                <a:solidFill>
                  <a:srgbClr val="0070C0"/>
                </a:solidFill>
                <a:latin typeface="Arial" panose="020B0604020202020204" pitchFamily="34" charset="0"/>
                <a:cs typeface="Arial" panose="020B0604020202020204" pitchFamily="34" charset="0"/>
              </a:rPr>
              <a:t>What is Amway?</a:t>
            </a:r>
            <a:r>
              <a:rPr lang="en-US" sz="2400" dirty="0">
                <a:solidFill>
                  <a:prstClr val="black"/>
                </a:solidFill>
                <a:latin typeface="Arial" panose="020B0604020202020204" pitchFamily="34" charset="0"/>
                <a:cs typeface="Arial" panose="020B0604020202020204" pitchFamily="34" charset="0"/>
              </a:rPr>
              <a:t> </a:t>
            </a:r>
          </a:p>
          <a:p>
            <a:pPr lvl="0">
              <a:spcBef>
                <a:spcPts val="400"/>
              </a:spcBef>
              <a:buClr>
                <a:srgbClr val="2DA2BF"/>
              </a:buClr>
              <a:buSzPct val="68000"/>
            </a:pPr>
            <a:r>
              <a:rPr lang="en-US" sz="2400" b="1" dirty="0">
                <a:solidFill>
                  <a:prstClr val="black"/>
                </a:solidFill>
                <a:latin typeface="Garamond" panose="02020404030301010803" pitchFamily="18" charset="0"/>
                <a:hlinkClick r:id="rId3"/>
              </a:rPr>
              <a:t>www.youtube.com/watch?v=TGA8aW5tpKg</a:t>
            </a:r>
            <a:endParaRPr lang="en-US" sz="2400" b="1"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67098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686800" cy="5867400"/>
          </a:xfrm>
        </p:spPr>
        <p:txBody>
          <a:bodyPr>
            <a:normAutofit fontScale="85000" lnSpcReduction="10000"/>
          </a:bodyPr>
          <a:lstStyle/>
          <a:p>
            <a:pPr marL="0" indent="0">
              <a:buNone/>
            </a:pPr>
            <a:r>
              <a:rPr lang="en-US" sz="2000" b="1" dirty="0">
                <a:solidFill>
                  <a:srgbClr val="0070C0"/>
                </a:solidFill>
                <a:latin typeface="Arial" panose="020B0604020202020204" pitchFamily="34" charset="0"/>
                <a:cs typeface="Arial" panose="020B0604020202020204" pitchFamily="34" charset="0"/>
              </a:rPr>
              <a:t>Amway: Our Company</a:t>
            </a:r>
          </a:p>
          <a:p>
            <a:pPr marL="0" indent="0">
              <a:buNone/>
            </a:pPr>
            <a:r>
              <a:rPr lang="en-US" sz="1800" dirty="0">
                <a:solidFill>
                  <a:srgbClr val="0A0A0A"/>
                </a:solidFill>
                <a:latin typeface="Roboto"/>
              </a:rPr>
              <a:t>A business can do more than offer great brands and products. It can believe in people. Amway Co-Founders Jay Van </a:t>
            </a:r>
            <a:r>
              <a:rPr lang="en-US" sz="1800" dirty="0" err="1">
                <a:solidFill>
                  <a:srgbClr val="0A0A0A"/>
                </a:solidFill>
                <a:latin typeface="Roboto"/>
              </a:rPr>
              <a:t>Andel</a:t>
            </a:r>
            <a:r>
              <a:rPr lang="en-US" sz="1800" dirty="0">
                <a:solidFill>
                  <a:srgbClr val="0A0A0A"/>
                </a:solidFill>
                <a:latin typeface="Roboto"/>
              </a:rPr>
              <a:t> and Rich </a:t>
            </a:r>
            <a:r>
              <a:rPr lang="en-US" sz="1800" dirty="0" err="1">
                <a:solidFill>
                  <a:srgbClr val="0A0A0A"/>
                </a:solidFill>
                <a:latin typeface="Roboto"/>
              </a:rPr>
              <a:t>DeVos</a:t>
            </a:r>
            <a:r>
              <a:rPr lang="en-US" sz="1800" dirty="0">
                <a:solidFill>
                  <a:srgbClr val="0A0A0A"/>
                </a:solidFill>
                <a:latin typeface="Roboto"/>
              </a:rPr>
              <a:t> believed in people, in helping them live better lives by helping them realize their potential. </a:t>
            </a:r>
            <a:r>
              <a:rPr lang="en-US" sz="2000" b="1" dirty="0">
                <a:latin typeface="Garamond" pitchFamily="18" charset="0"/>
                <a:hlinkClick r:id="rId2"/>
              </a:rPr>
              <a:t>www.youtube.com/watch?v=890k6BMcDKA</a:t>
            </a:r>
            <a:endParaRPr lang="en-US" sz="2000" b="1" dirty="0">
              <a:latin typeface="Garamond" pitchFamily="18" charset="0"/>
            </a:endParaRPr>
          </a:p>
          <a:p>
            <a:pPr marL="0" indent="0">
              <a:buNone/>
            </a:pPr>
            <a:endParaRPr lang="en-US" sz="2100" dirty="0">
              <a:latin typeface="Arial" panose="020B0604020202020204" pitchFamily="34" charset="0"/>
              <a:cs typeface="Arial" panose="020B0604020202020204" pitchFamily="34" charset="0"/>
            </a:endParaRPr>
          </a:p>
          <a:p>
            <a:pPr marL="0" lvl="0" indent="0">
              <a:buClr>
                <a:srgbClr val="2DA2BF"/>
              </a:buClr>
              <a:buNone/>
            </a:pPr>
            <a:r>
              <a:rPr lang="en-US" sz="2000" b="1" dirty="0">
                <a:solidFill>
                  <a:srgbClr val="0070C0"/>
                </a:solidFill>
                <a:latin typeface="Arial" panose="020B0604020202020204" pitchFamily="34" charset="0"/>
                <a:cs typeface="Arial" panose="020B0604020202020204" pitchFamily="34" charset="0"/>
              </a:rPr>
              <a:t>Amway: My Story - Independent Business Owners</a:t>
            </a:r>
          </a:p>
          <a:p>
            <a:pPr marL="0" lvl="0" indent="0">
              <a:buClr>
                <a:srgbClr val="2DA2BF"/>
              </a:buClr>
              <a:buNone/>
            </a:pPr>
            <a:r>
              <a:rPr lang="en-US" sz="1800" dirty="0">
                <a:solidFill>
                  <a:srgbClr val="0A0A0A"/>
                </a:solidFill>
                <a:latin typeface="Arial" panose="020B0604020202020204" pitchFamily="34" charset="0"/>
                <a:ea typeface="Times New Roman"/>
                <a:cs typeface="Arial" panose="020B0604020202020204" pitchFamily="34" charset="0"/>
              </a:rPr>
              <a:t>The Amway opportunity is different. Whether you’re seeking extra income or more free time, with an Amway business you can start creating revenue on day one. Discover why the people who work for Amway see it as an opportunity to be successful and take more control over their life.            </a:t>
            </a:r>
            <a:r>
              <a:rPr lang="en-US" sz="2100" b="1" dirty="0">
                <a:solidFill>
                  <a:prstClr val="black"/>
                </a:solidFill>
                <a:latin typeface="Garamond" pitchFamily="18" charset="0"/>
                <a:hlinkClick r:id="rId3"/>
              </a:rPr>
              <a:t>www.youtube.com/watch?v=7UKqR_oAH7Y</a:t>
            </a:r>
            <a:endParaRPr lang="en-US" sz="2100" b="1" dirty="0">
              <a:solidFill>
                <a:prstClr val="black"/>
              </a:solidFill>
              <a:latin typeface="Garamond" pitchFamily="18" charset="0"/>
            </a:endParaRPr>
          </a:p>
          <a:p>
            <a:pPr marL="0" lvl="0" indent="0">
              <a:lnSpc>
                <a:spcPct val="115000"/>
              </a:lnSpc>
              <a:spcBef>
                <a:spcPts val="0"/>
              </a:spcBef>
              <a:buClr>
                <a:srgbClr val="2DA2BF"/>
              </a:buClr>
              <a:buNone/>
            </a:pPr>
            <a:endParaRPr lang="en-US" sz="2100" b="1" dirty="0">
              <a:solidFill>
                <a:srgbClr val="0070C0"/>
              </a:solidFill>
              <a:latin typeface="Arial" panose="020B0604020202020204" pitchFamily="34" charset="0"/>
              <a:ea typeface="Calibri"/>
              <a:cs typeface="Arial" panose="020B0604020202020204" pitchFamily="34" charset="0"/>
            </a:endParaRPr>
          </a:p>
          <a:p>
            <a:pPr marL="0" indent="0">
              <a:lnSpc>
                <a:spcPct val="115000"/>
              </a:lnSpc>
              <a:spcBef>
                <a:spcPts val="0"/>
              </a:spcBef>
              <a:buNone/>
            </a:pPr>
            <a:r>
              <a:rPr lang="en-US" sz="2000" b="1" dirty="0">
                <a:solidFill>
                  <a:srgbClr val="0070C0"/>
                </a:solidFill>
                <a:latin typeface="Arial" panose="020B0604020202020204" pitchFamily="34" charset="0"/>
                <a:ea typeface="Calibri"/>
                <a:cs typeface="Arial" panose="020B0604020202020204" pitchFamily="34" charset="0"/>
              </a:rPr>
              <a:t>Amway's Doug </a:t>
            </a:r>
            <a:r>
              <a:rPr lang="en-US" sz="2000" b="1" dirty="0" err="1">
                <a:solidFill>
                  <a:srgbClr val="0070C0"/>
                </a:solidFill>
                <a:latin typeface="Arial" panose="020B0604020202020204" pitchFamily="34" charset="0"/>
                <a:ea typeface="Calibri"/>
                <a:cs typeface="Arial" panose="020B0604020202020204" pitchFamily="34" charset="0"/>
              </a:rPr>
              <a:t>DeVos</a:t>
            </a:r>
            <a:r>
              <a:rPr lang="en-US" sz="2000" b="1" dirty="0">
                <a:solidFill>
                  <a:srgbClr val="0070C0"/>
                </a:solidFill>
                <a:latin typeface="Arial" panose="020B0604020202020204" pitchFamily="34" charset="0"/>
                <a:ea typeface="Calibri"/>
                <a:cs typeface="Arial" panose="020B0604020202020204" pitchFamily="34" charset="0"/>
              </a:rPr>
              <a:t>: Our focus on people is the Amway 'difference‘</a:t>
            </a:r>
          </a:p>
          <a:p>
            <a:pPr marL="0" indent="0">
              <a:lnSpc>
                <a:spcPct val="115000"/>
              </a:lnSpc>
              <a:spcBef>
                <a:spcPts val="0"/>
              </a:spcBef>
              <a:buNone/>
            </a:pPr>
            <a:r>
              <a:rPr lang="en-US" sz="1800" dirty="0">
                <a:solidFill>
                  <a:srgbClr val="0A0A0A"/>
                </a:solidFill>
                <a:latin typeface="Arial" panose="020B0604020202020204" pitchFamily="34" charset="0"/>
                <a:ea typeface="Calibri"/>
                <a:cs typeface="Arial" panose="020B0604020202020204" pitchFamily="34" charset="0"/>
              </a:rPr>
              <a:t>Amway President Doug </a:t>
            </a:r>
            <a:r>
              <a:rPr lang="en-US" sz="1800" dirty="0" err="1">
                <a:solidFill>
                  <a:srgbClr val="0A0A0A"/>
                </a:solidFill>
                <a:latin typeface="Arial" panose="020B0604020202020204" pitchFamily="34" charset="0"/>
                <a:ea typeface="Calibri"/>
                <a:cs typeface="Arial" panose="020B0604020202020204" pitchFamily="34" charset="0"/>
              </a:rPr>
              <a:t>DeVos</a:t>
            </a:r>
            <a:r>
              <a:rPr lang="en-US" sz="1800" dirty="0">
                <a:solidFill>
                  <a:srgbClr val="0A0A0A"/>
                </a:solidFill>
                <a:latin typeface="Arial" panose="020B0604020202020204" pitchFamily="34" charset="0"/>
                <a:ea typeface="Calibri"/>
                <a:cs typeface="Arial" panose="020B0604020202020204" pitchFamily="34" charset="0"/>
              </a:rPr>
              <a:t>: “Amway is not about a business kit. Amway is not about a plan, even though the plan’s great. It’s not about products, even though the products are great. Amway is about people. This is a business about people helping people.”</a:t>
            </a:r>
          </a:p>
          <a:p>
            <a:pPr marL="0" indent="0">
              <a:lnSpc>
                <a:spcPct val="115000"/>
              </a:lnSpc>
              <a:spcBef>
                <a:spcPts val="0"/>
              </a:spcBef>
              <a:buNone/>
            </a:pPr>
            <a:r>
              <a:rPr lang="en-US" sz="2000" b="1" dirty="0">
                <a:latin typeface="Garamond" pitchFamily="18" charset="0"/>
                <a:hlinkClick r:id="rId4"/>
              </a:rPr>
              <a:t>www.youtube.com/watch?v=13gQXUaFV6Y</a:t>
            </a:r>
            <a:endParaRPr lang="en-US" sz="2000" b="1" dirty="0">
              <a:latin typeface="Garamond" pitchFamily="18" charset="0"/>
            </a:endParaRPr>
          </a:p>
          <a:p>
            <a:pPr marL="0" indent="0">
              <a:lnSpc>
                <a:spcPct val="115000"/>
              </a:lnSpc>
              <a:spcBef>
                <a:spcPts val="0"/>
              </a:spcBef>
              <a:buNone/>
            </a:pPr>
            <a:endParaRPr lang="en-US" sz="1900" b="1" dirty="0">
              <a:latin typeface="Garamond" pitchFamily="18" charset="0"/>
            </a:endParaRPr>
          </a:p>
          <a:p>
            <a:pPr marL="0" indent="0">
              <a:lnSpc>
                <a:spcPct val="115000"/>
              </a:lnSpc>
              <a:spcBef>
                <a:spcPts val="0"/>
              </a:spcBef>
              <a:buNone/>
            </a:pPr>
            <a:r>
              <a:rPr lang="en-US" sz="2100" b="1" dirty="0">
                <a:solidFill>
                  <a:srgbClr val="0070C0"/>
                </a:solidFill>
                <a:latin typeface="Arial" panose="020B0604020202020204" pitchFamily="34" charset="0"/>
                <a:cs typeface="Arial" panose="020B0604020202020204" pitchFamily="34" charset="0"/>
              </a:rPr>
              <a:t>Visiting Amway World Headquarters | WHQ News</a:t>
            </a:r>
          </a:p>
          <a:p>
            <a:pPr marL="0" indent="0">
              <a:lnSpc>
                <a:spcPct val="115000"/>
              </a:lnSpc>
              <a:spcBef>
                <a:spcPts val="0"/>
              </a:spcBef>
              <a:buNone/>
            </a:pPr>
            <a:r>
              <a:rPr lang="en-US" sz="2100" b="1" dirty="0">
                <a:solidFill>
                  <a:srgbClr val="0070C0"/>
                </a:solidFill>
                <a:latin typeface="Garamond" panose="02020404030301010803" pitchFamily="18" charset="0"/>
                <a:cs typeface="Arial" panose="020B0604020202020204" pitchFamily="34" charset="0"/>
                <a:hlinkClick r:id="rId5"/>
              </a:rPr>
              <a:t>www.youtube.com/watch?v=qIMKglSHnzs</a:t>
            </a:r>
            <a:endParaRPr lang="en-US" sz="2100" b="1" dirty="0">
              <a:solidFill>
                <a:srgbClr val="0070C0"/>
              </a:solidFill>
              <a:latin typeface="Garamond" panose="02020404030301010803" pitchFamily="18" charset="0"/>
              <a:cs typeface="Arial" panose="020B0604020202020204" pitchFamily="34" charset="0"/>
            </a:endParaRPr>
          </a:p>
          <a:p>
            <a:pPr marL="0" lvl="0" indent="0" algn="r">
              <a:lnSpc>
                <a:spcPct val="115000"/>
              </a:lnSpc>
              <a:spcBef>
                <a:spcPts val="0"/>
              </a:spcBef>
              <a:buClr>
                <a:srgbClr val="2DA2BF"/>
              </a:buClr>
              <a:buNone/>
            </a:pPr>
            <a:r>
              <a:rPr lang="en-US" sz="2000" b="1" dirty="0">
                <a:solidFill>
                  <a:srgbClr val="0070C0"/>
                </a:solidFill>
                <a:latin typeface="Arial" panose="020B0604020202020204" pitchFamily="34" charset="0"/>
                <a:ea typeface="Calibri"/>
                <a:cs typeface="Arial" panose="020B0604020202020204" pitchFamily="34" charset="0"/>
              </a:rPr>
              <a:t>Amazing! AMWAY Global, </a:t>
            </a:r>
          </a:p>
          <a:p>
            <a:pPr marL="0" lvl="0" indent="0" algn="r">
              <a:lnSpc>
                <a:spcPct val="115000"/>
              </a:lnSpc>
              <a:spcBef>
                <a:spcPts val="0"/>
              </a:spcBef>
              <a:buClr>
                <a:srgbClr val="2DA2BF"/>
              </a:buClr>
              <a:buNone/>
            </a:pPr>
            <a:r>
              <a:rPr lang="en-US" sz="2000" b="1" dirty="0">
                <a:solidFill>
                  <a:srgbClr val="0070C0"/>
                </a:solidFill>
                <a:latin typeface="Arial" panose="020B0604020202020204" pitchFamily="34" charset="0"/>
                <a:ea typeface="Calibri"/>
                <a:cs typeface="Arial" panose="020B0604020202020204" pitchFamily="34" charset="0"/>
              </a:rPr>
              <a:t>The BEST Opportunity in the World.</a:t>
            </a:r>
          </a:p>
          <a:p>
            <a:pPr marL="0" lvl="0" indent="0" algn="r">
              <a:lnSpc>
                <a:spcPct val="115000"/>
              </a:lnSpc>
              <a:spcBef>
                <a:spcPts val="0"/>
              </a:spcBef>
              <a:buClr>
                <a:srgbClr val="2DA2BF"/>
              </a:buClr>
              <a:buNone/>
            </a:pPr>
            <a:r>
              <a:rPr lang="en-US" sz="2000" b="1" dirty="0">
                <a:solidFill>
                  <a:prstClr val="black"/>
                </a:solidFill>
                <a:latin typeface="Garamond" pitchFamily="18" charset="0"/>
                <a:hlinkClick r:id="rId6"/>
              </a:rPr>
              <a:t>www.youtube.com/watch?v=OXlh8Lkxcek</a:t>
            </a:r>
            <a:endParaRPr lang="en-US" sz="2000" b="1" dirty="0">
              <a:solidFill>
                <a:prstClr val="black"/>
              </a:solidFill>
              <a:latin typeface="Garamond" pitchFamily="18" charset="0"/>
            </a:endParaRPr>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More About the Amway Company &amp; Opportunity</a:t>
            </a:r>
          </a:p>
        </p:txBody>
      </p:sp>
    </p:spTree>
    <p:extLst>
      <p:ext uri="{BB962C8B-B14F-4D97-AF65-F5344CB8AC3E}">
        <p14:creationId xmlns:p14="http://schemas.microsoft.com/office/powerpoint/2010/main" val="2397833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763000" cy="5638800"/>
          </a:xfrm>
        </p:spPr>
        <p:txBody>
          <a:bodyPr>
            <a:normAutofit/>
          </a:bodyPr>
          <a:lstStyle/>
          <a:p>
            <a:pPr marL="0" indent="0">
              <a:lnSpc>
                <a:spcPct val="115000"/>
              </a:lnSpc>
              <a:spcBef>
                <a:spcPts val="0"/>
              </a:spcBef>
              <a:buNone/>
            </a:pPr>
            <a:endParaRPr lang="en-US" sz="1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Cofounder of Amway YouTube Videos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57200"/>
            <a:ext cx="25431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4495800"/>
            <a:ext cx="3886200" cy="218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38199"/>
            <a:ext cx="4410075" cy="211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3124200"/>
            <a:ext cx="5562602" cy="2923877"/>
          </a:xfrm>
          <a:prstGeom prst="rect">
            <a:avLst/>
          </a:prstGeom>
          <a:noFill/>
        </p:spPr>
        <p:txBody>
          <a:bodyPr wrap="square" rtlCol="0">
            <a:spAutoFit/>
          </a:bodyPr>
          <a:lstStyle/>
          <a:p>
            <a:pPr lvl="0">
              <a:spcBef>
                <a:spcPts val="400"/>
              </a:spcBef>
              <a:buClr>
                <a:srgbClr val="2DA2BF"/>
              </a:buClr>
              <a:buSzPct val="68000"/>
            </a:pPr>
            <a:r>
              <a:rPr lang="en-US" sz="2000" b="1" dirty="0">
                <a:solidFill>
                  <a:srgbClr val="0070C0"/>
                </a:solidFill>
                <a:latin typeface="Arial" panose="020B0604020202020204" pitchFamily="34" charset="0"/>
                <a:cs typeface="Arial" panose="020B0604020202020204" pitchFamily="34" charset="0"/>
              </a:rPr>
              <a:t>Richard </a:t>
            </a:r>
            <a:r>
              <a:rPr lang="en-US" sz="2000" b="1" dirty="0" err="1">
                <a:solidFill>
                  <a:srgbClr val="0070C0"/>
                </a:solidFill>
                <a:latin typeface="Arial" panose="020B0604020202020204" pitchFamily="34" charset="0"/>
                <a:cs typeface="Arial" panose="020B0604020202020204" pitchFamily="34" charset="0"/>
              </a:rPr>
              <a:t>DeVos’s</a:t>
            </a:r>
            <a:r>
              <a:rPr lang="en-US" sz="2000" b="1" dirty="0">
                <a:solidFill>
                  <a:srgbClr val="0070C0"/>
                </a:solidFill>
                <a:latin typeface="Arial" panose="020B0604020202020204" pitchFamily="34" charset="0"/>
                <a:cs typeface="Arial" panose="020B0604020202020204" pitchFamily="34" charset="0"/>
              </a:rPr>
              <a:t> Top 10 Rules For Success - "Everybody STARTS at the BOTTOM" </a:t>
            </a:r>
          </a:p>
          <a:p>
            <a:pPr lvl="0">
              <a:spcBef>
                <a:spcPts val="400"/>
              </a:spcBef>
              <a:buClr>
                <a:srgbClr val="2DA2BF"/>
              </a:buClr>
              <a:buSzPct val="68000"/>
            </a:pPr>
            <a:r>
              <a:rPr lang="en-US" b="1" dirty="0">
                <a:latin typeface="Arial" panose="020B0604020202020204" pitchFamily="34" charset="0"/>
                <a:cs typeface="Arial" panose="020B0604020202020204" pitchFamily="34" charset="0"/>
                <a:hlinkClick r:id="rId5"/>
              </a:rPr>
              <a:t>www.youtube.com/watch?v=7q3JLIFRjT0</a:t>
            </a:r>
            <a:endParaRPr lang="en-US" b="1" dirty="0">
              <a:latin typeface="Arial" panose="020B0604020202020204" pitchFamily="34" charset="0"/>
              <a:cs typeface="Arial" panose="020B0604020202020204" pitchFamily="34" charset="0"/>
            </a:endParaRPr>
          </a:p>
          <a:p>
            <a:pPr lvl="0">
              <a:spcBef>
                <a:spcPts val="400"/>
              </a:spcBef>
              <a:buClr>
                <a:srgbClr val="2DA2BF"/>
              </a:buClr>
              <a:buSzPct val="68000"/>
            </a:pPr>
            <a:endParaRPr lang="en-US" b="1" dirty="0">
              <a:latin typeface="Arial" panose="020B0604020202020204" pitchFamily="34" charset="0"/>
              <a:cs typeface="Arial" panose="020B0604020202020204" pitchFamily="34" charset="0"/>
            </a:endParaRPr>
          </a:p>
          <a:p>
            <a:pPr lvl="0">
              <a:spcBef>
                <a:spcPts val="400"/>
              </a:spcBef>
              <a:buClr>
                <a:srgbClr val="2DA2BF"/>
              </a:buClr>
              <a:buSzPct val="68000"/>
            </a:pPr>
            <a:endParaRPr lang="en-US" sz="1200" b="1" dirty="0">
              <a:solidFill>
                <a:srgbClr val="0070C0"/>
              </a:solidFill>
              <a:latin typeface="Arial" panose="020B0604020202020204" pitchFamily="34" charset="0"/>
              <a:cs typeface="Arial" panose="020B0604020202020204" pitchFamily="34" charset="0"/>
            </a:endParaRPr>
          </a:p>
          <a:p>
            <a:pPr lvl="0">
              <a:spcBef>
                <a:spcPts val="400"/>
              </a:spcBef>
              <a:buClr>
                <a:srgbClr val="2DA2BF"/>
              </a:buClr>
              <a:buSzPct val="68000"/>
            </a:pPr>
            <a:r>
              <a:rPr lang="en-US" sz="2000" b="1" dirty="0">
                <a:solidFill>
                  <a:srgbClr val="0070C0"/>
                </a:solidFill>
                <a:latin typeface="Arial" panose="020B0604020202020204" pitchFamily="34" charset="0"/>
                <a:cs typeface="Arial" panose="020B0604020202020204" pitchFamily="34" charset="0"/>
              </a:rPr>
              <a:t>President George W. Bush speaks </a:t>
            </a:r>
          </a:p>
          <a:p>
            <a:pPr lvl="0">
              <a:spcBef>
                <a:spcPts val="400"/>
              </a:spcBef>
              <a:buClr>
                <a:srgbClr val="2DA2BF"/>
              </a:buClr>
              <a:buSzPct val="68000"/>
            </a:pPr>
            <a:r>
              <a:rPr lang="en-US" sz="2000" b="1" dirty="0">
                <a:solidFill>
                  <a:srgbClr val="0070C0"/>
                </a:solidFill>
                <a:latin typeface="Arial" panose="020B0604020202020204" pitchFamily="34" charset="0"/>
                <a:cs typeface="Arial" panose="020B0604020202020204" pitchFamily="34" charset="0"/>
              </a:rPr>
              <a:t>at Rich </a:t>
            </a:r>
            <a:r>
              <a:rPr lang="en-US" sz="2000" b="1" dirty="0" err="1">
                <a:solidFill>
                  <a:srgbClr val="0070C0"/>
                </a:solidFill>
                <a:latin typeface="Arial" panose="020B0604020202020204" pitchFamily="34" charset="0"/>
                <a:cs typeface="Arial" panose="020B0604020202020204" pitchFamily="34" charset="0"/>
              </a:rPr>
              <a:t>DeVos</a:t>
            </a:r>
            <a:r>
              <a:rPr lang="en-US" sz="2000" b="1" dirty="0">
                <a:solidFill>
                  <a:srgbClr val="0070C0"/>
                </a:solidFill>
                <a:latin typeface="Arial" panose="020B0604020202020204" pitchFamily="34" charset="0"/>
                <a:cs typeface="Arial" panose="020B0604020202020204" pitchFamily="34" charset="0"/>
              </a:rPr>
              <a:t> funeral </a:t>
            </a:r>
            <a:r>
              <a:rPr lang="en-US" b="1" dirty="0">
                <a:latin typeface="Garamond" panose="02020404030301010803" pitchFamily="18" charset="0"/>
                <a:hlinkClick r:id="rId6"/>
              </a:rPr>
              <a:t>www.youtube.com/watch?v=NITVp99C0MY</a:t>
            </a:r>
            <a:endParaRPr lang="en-US" b="1" dirty="0">
              <a:latin typeface="Garamond" panose="02020404030301010803" pitchFamily="18" charset="0"/>
            </a:endParaRPr>
          </a:p>
          <a:p>
            <a:pPr lvl="0">
              <a:spcBef>
                <a:spcPts val="400"/>
              </a:spcBef>
              <a:buClr>
                <a:srgbClr val="2DA2BF"/>
              </a:buClr>
              <a:buSzPct val="68000"/>
            </a:pPr>
            <a:endParaRPr lang="en-US" b="1" dirty="0">
              <a:latin typeface="Garamond" panose="02020404030301010803" pitchFamily="18" charset="0"/>
            </a:endParaRPr>
          </a:p>
        </p:txBody>
      </p:sp>
    </p:spTree>
    <p:extLst>
      <p:ext uri="{BB962C8B-B14F-4D97-AF65-F5344CB8AC3E}">
        <p14:creationId xmlns:p14="http://schemas.microsoft.com/office/powerpoint/2010/main" val="12367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04800" y="1600200"/>
            <a:ext cx="4191000" cy="4495799"/>
          </a:xfrm>
        </p:spPr>
        <p:txBody>
          <a:bodyPr>
            <a:normAutofit lnSpcReduction="10000"/>
          </a:bodyPr>
          <a:lstStyle/>
          <a:p>
            <a:pPr marL="338138" lvl="0" indent="-338138">
              <a:buSzPct val="100000"/>
              <a:buFont typeface="+mj-lt"/>
              <a:buAutoNum type="arabicParenR"/>
            </a:pPr>
            <a:r>
              <a:rPr lang="en-US" sz="1800" b="1" dirty="0">
                <a:solidFill>
                  <a:srgbClr val="C00000"/>
                </a:solidFill>
                <a:latin typeface="Garamond" pitchFamily="18" charset="0"/>
              </a:rPr>
              <a:t>Are you concerned about your financial future?</a:t>
            </a:r>
          </a:p>
          <a:p>
            <a:pPr marL="338138" lvl="0" indent="-338138">
              <a:buSzPct val="100000"/>
              <a:buFont typeface="+mj-lt"/>
              <a:buAutoNum type="arabicParenR"/>
            </a:pPr>
            <a:endParaRPr lang="en-US" sz="1800" b="1" dirty="0">
              <a:solidFill>
                <a:srgbClr val="C00000"/>
              </a:solidFill>
              <a:latin typeface="Garamond" pitchFamily="18" charset="0"/>
            </a:endParaRPr>
          </a:p>
          <a:p>
            <a:pPr marL="338138" indent="-338138">
              <a:buSzPct val="100000"/>
              <a:buFont typeface="+mj-lt"/>
              <a:buAutoNum type="arabicParenR"/>
            </a:pPr>
            <a:r>
              <a:rPr lang="en-US" sz="1800" b="1" dirty="0">
                <a:solidFill>
                  <a:srgbClr val="C00000"/>
                </a:solidFill>
                <a:latin typeface="Garamond" pitchFamily="18" charset="0"/>
              </a:rPr>
              <a:t>Do your expenses EXCEED your income?</a:t>
            </a:r>
          </a:p>
          <a:p>
            <a:pPr marL="338138" lvl="0" indent="-338138">
              <a:buSzPct val="100000"/>
              <a:buFont typeface="+mj-lt"/>
              <a:buAutoNum type="arabicParenR"/>
            </a:pPr>
            <a:endParaRPr lang="en-US" sz="1800" b="1" dirty="0">
              <a:solidFill>
                <a:srgbClr val="C00000"/>
              </a:solidFill>
              <a:latin typeface="Garamond" pitchFamily="18" charset="0"/>
            </a:endParaRPr>
          </a:p>
          <a:p>
            <a:pPr marL="338138" lvl="0" indent="-338138">
              <a:buSzPct val="100000"/>
              <a:buFont typeface="+mj-lt"/>
              <a:buAutoNum type="arabicParenR"/>
            </a:pPr>
            <a:r>
              <a:rPr lang="en-US" sz="1800" b="1" dirty="0">
                <a:solidFill>
                  <a:srgbClr val="C00000"/>
                </a:solidFill>
                <a:latin typeface="Garamond" pitchFamily="18" charset="0"/>
              </a:rPr>
              <a:t>Would you like to save more towards  your retirement?	</a:t>
            </a:r>
          </a:p>
          <a:p>
            <a:pPr marL="338138" lvl="0" indent="-338138">
              <a:buSzPct val="100000"/>
              <a:buFont typeface="+mj-lt"/>
              <a:buAutoNum type="arabicParenR"/>
            </a:pPr>
            <a:endParaRPr lang="en-US" sz="1800" b="1" dirty="0">
              <a:solidFill>
                <a:srgbClr val="C00000"/>
              </a:solidFill>
              <a:latin typeface="Garamond" pitchFamily="18" charset="0"/>
            </a:endParaRPr>
          </a:p>
          <a:p>
            <a:pPr marL="338138" lvl="0" indent="-338138">
              <a:buSzPct val="100000"/>
              <a:buFont typeface="+mj-lt"/>
              <a:buAutoNum type="arabicParenR"/>
            </a:pPr>
            <a:r>
              <a:rPr lang="en-US" sz="1800" b="1" dirty="0">
                <a:solidFill>
                  <a:srgbClr val="C00000"/>
                </a:solidFill>
                <a:latin typeface="Garamond" pitchFamily="18" charset="0"/>
              </a:rPr>
              <a:t>Do you like trying new things, meeting new people, and helping others?</a:t>
            </a:r>
          </a:p>
          <a:p>
            <a:pPr marL="338138" lvl="0" indent="-338138">
              <a:buSzPct val="100000"/>
              <a:buFont typeface="+mj-lt"/>
              <a:buAutoNum type="arabicParenR"/>
            </a:pPr>
            <a:endParaRPr lang="en-US" sz="1800" b="1" dirty="0">
              <a:solidFill>
                <a:srgbClr val="C00000"/>
              </a:solidFill>
              <a:latin typeface="Garamond" pitchFamily="18" charset="0"/>
            </a:endParaRPr>
          </a:p>
          <a:p>
            <a:pPr marL="338138" indent="-338138">
              <a:buSzPct val="100000"/>
              <a:buFont typeface="+mj-lt"/>
              <a:buAutoNum type="arabicParenR"/>
            </a:pPr>
            <a:r>
              <a:rPr lang="en-US" sz="1800" b="1" dirty="0">
                <a:solidFill>
                  <a:srgbClr val="C00000"/>
                </a:solidFill>
                <a:latin typeface="Garamond" pitchFamily="18" charset="0"/>
              </a:rPr>
              <a:t>Is eating healthy and staying active important to you?   </a:t>
            </a:r>
            <a:endParaRPr lang="en-US" sz="1800" b="1" dirty="0">
              <a:solidFill>
                <a:srgbClr val="C00000"/>
              </a:solidFill>
            </a:endParaRPr>
          </a:p>
        </p:txBody>
      </p:sp>
      <p:sp>
        <p:nvSpPr>
          <p:cNvPr id="7" name="Content Placeholder 6"/>
          <p:cNvSpPr>
            <a:spLocks noGrp="1"/>
          </p:cNvSpPr>
          <p:nvPr>
            <p:ph sz="half" idx="2"/>
          </p:nvPr>
        </p:nvSpPr>
        <p:spPr>
          <a:xfrm>
            <a:off x="4648200" y="1600200"/>
            <a:ext cx="4038600" cy="4876799"/>
          </a:xfrm>
        </p:spPr>
        <p:txBody>
          <a:bodyPr>
            <a:normAutofit lnSpcReduction="10000"/>
          </a:bodyPr>
          <a:lstStyle/>
          <a:p>
            <a:pPr marL="338138" lvl="0" indent="-338138">
              <a:buSzPct val="100000"/>
              <a:buFont typeface="+mj-lt"/>
              <a:buAutoNum type="arabicParenR" startAt="6"/>
            </a:pPr>
            <a:r>
              <a:rPr lang="en-US" sz="1800" b="1" dirty="0">
                <a:solidFill>
                  <a:srgbClr val="C00000"/>
                </a:solidFill>
                <a:latin typeface="Garamond" pitchFamily="18" charset="0"/>
              </a:rPr>
              <a:t>Have you ever purchased anything online? </a:t>
            </a:r>
          </a:p>
          <a:p>
            <a:pPr marL="338138" lvl="0" indent="-338138">
              <a:buSzPct val="100000"/>
              <a:buFont typeface="+mj-lt"/>
              <a:buAutoNum type="arabicParenR" startAt="6"/>
            </a:pPr>
            <a:endParaRPr lang="en-US" sz="1800" b="1" dirty="0">
              <a:solidFill>
                <a:srgbClr val="C00000"/>
              </a:solidFill>
              <a:latin typeface="Garamond" pitchFamily="18" charset="0"/>
            </a:endParaRPr>
          </a:p>
          <a:p>
            <a:pPr marL="338138" lvl="0" indent="-338138">
              <a:buSzPct val="100000"/>
              <a:buFont typeface="+mj-lt"/>
              <a:buAutoNum type="arabicParenR" startAt="6"/>
            </a:pPr>
            <a:r>
              <a:rPr lang="en-US" sz="1800" b="1" dirty="0">
                <a:solidFill>
                  <a:srgbClr val="C00000"/>
                </a:solidFill>
                <a:latin typeface="Garamond" pitchFamily="18" charset="0"/>
              </a:rPr>
              <a:t>Do you know people who have purchased items online? </a:t>
            </a:r>
          </a:p>
          <a:p>
            <a:pPr marL="338138" lvl="0" indent="-338138">
              <a:buSzPct val="100000"/>
              <a:buFont typeface="+mj-lt"/>
              <a:buAutoNum type="arabicParenR" startAt="6"/>
            </a:pPr>
            <a:endParaRPr lang="en-US" sz="1800" b="1" dirty="0">
              <a:solidFill>
                <a:srgbClr val="C00000"/>
              </a:solidFill>
              <a:latin typeface="Garamond" pitchFamily="18" charset="0"/>
            </a:endParaRPr>
          </a:p>
          <a:p>
            <a:pPr marL="338138" lvl="0" indent="-338138">
              <a:buSzPct val="100000"/>
              <a:buFont typeface="+mj-lt"/>
              <a:buAutoNum type="arabicParenR" startAt="6"/>
            </a:pPr>
            <a:r>
              <a:rPr lang="en-US" sz="1800" b="1" dirty="0">
                <a:solidFill>
                  <a:srgbClr val="C00000"/>
                </a:solidFill>
                <a:latin typeface="Garamond" pitchFamily="18" charset="0"/>
              </a:rPr>
              <a:t>Do you think the popularity of online  purchasing is a trend that will continue?</a:t>
            </a:r>
          </a:p>
          <a:p>
            <a:pPr marL="338138" lvl="0" indent="-338138">
              <a:buSzPct val="100000"/>
              <a:buFont typeface="+mj-lt"/>
              <a:buAutoNum type="arabicParenR" startAt="6"/>
            </a:pPr>
            <a:endParaRPr lang="en-US" sz="1800" b="1" dirty="0">
              <a:solidFill>
                <a:srgbClr val="C00000"/>
              </a:solidFill>
              <a:latin typeface="Garamond" pitchFamily="18" charset="0"/>
            </a:endParaRPr>
          </a:p>
          <a:p>
            <a:pPr marL="338138" lvl="0" indent="-338138">
              <a:buSzPct val="100000"/>
              <a:buFont typeface="+mj-lt"/>
              <a:buAutoNum type="arabicParenR" startAt="6"/>
            </a:pPr>
            <a:r>
              <a:rPr lang="en-US" sz="1800" b="1" dirty="0">
                <a:solidFill>
                  <a:srgbClr val="C00000"/>
                </a:solidFill>
                <a:latin typeface="Garamond" pitchFamily="18" charset="0"/>
              </a:rPr>
              <a:t>Have you ever thought about starting your own business?</a:t>
            </a:r>
          </a:p>
          <a:p>
            <a:pPr marL="338138" lvl="0" indent="-338138">
              <a:buSzPct val="100000"/>
              <a:buFont typeface="+mj-lt"/>
              <a:buAutoNum type="arabicParenR" startAt="6"/>
            </a:pPr>
            <a:endParaRPr lang="en-US" sz="1800" b="1" dirty="0">
              <a:solidFill>
                <a:srgbClr val="C00000"/>
              </a:solidFill>
              <a:latin typeface="Garamond" pitchFamily="18" charset="0"/>
            </a:endParaRPr>
          </a:p>
          <a:p>
            <a:pPr marL="338138" lvl="0" indent="-338138">
              <a:buSzPct val="100000"/>
              <a:buFont typeface="+mj-lt"/>
              <a:buAutoNum type="arabicParenR" startAt="6"/>
            </a:pPr>
            <a:r>
              <a:rPr lang="en-US" sz="1800" b="1" dirty="0">
                <a:solidFill>
                  <a:srgbClr val="C00000"/>
                </a:solidFill>
                <a:latin typeface="Garamond" pitchFamily="18" charset="0"/>
              </a:rPr>
              <a:t>Do you like the idea of being your own boss, controlling when and where you work,  and how much money you make?</a:t>
            </a:r>
            <a:endParaRPr lang="en-US" sz="1800" dirty="0">
              <a:solidFill>
                <a:srgbClr val="C00000"/>
              </a:solidFill>
            </a:endParaRPr>
          </a:p>
        </p:txBody>
      </p:sp>
      <p:sp>
        <p:nvSpPr>
          <p:cNvPr id="5" name="Title 4"/>
          <p:cNvSpPr>
            <a:spLocks noGrp="1"/>
          </p:cNvSpPr>
          <p:nvPr>
            <p:ph type="title"/>
          </p:nvPr>
        </p:nvSpPr>
        <p:spPr>
          <a:xfrm>
            <a:off x="304800" y="152400"/>
            <a:ext cx="8382000" cy="533400"/>
          </a:xfrm>
        </p:spPr>
        <p:txBody>
          <a:bodyPr>
            <a:normAutofit/>
          </a:bodyPr>
          <a:lstStyle/>
          <a:p>
            <a:r>
              <a:rPr lang="en-US" sz="2400" u="sng" dirty="0">
                <a:solidFill>
                  <a:schemeClr val="accent1">
                    <a:lumMod val="75000"/>
                  </a:schemeClr>
                </a:solidFill>
                <a:effectLst/>
                <a:latin typeface="Garamond" pitchFamily="18" charset="0"/>
              </a:rPr>
              <a:t>IS THIS OPPORTUNITY FOR YOU?</a:t>
            </a:r>
          </a:p>
        </p:txBody>
      </p:sp>
      <p:sp>
        <p:nvSpPr>
          <p:cNvPr id="8" name="TextBox 7"/>
          <p:cNvSpPr txBox="1"/>
          <p:nvPr/>
        </p:nvSpPr>
        <p:spPr>
          <a:xfrm>
            <a:off x="304800" y="685800"/>
            <a:ext cx="8382000" cy="707886"/>
          </a:xfrm>
          <a:prstGeom prst="rect">
            <a:avLst/>
          </a:prstGeom>
          <a:noFill/>
        </p:spPr>
        <p:txBody>
          <a:bodyPr wrap="square" rtlCol="0">
            <a:spAutoFit/>
          </a:bodyPr>
          <a:lstStyle/>
          <a:p>
            <a:r>
              <a:rPr lang="en-US" sz="2000" b="1" dirty="0">
                <a:solidFill>
                  <a:prstClr val="black"/>
                </a:solidFill>
                <a:latin typeface="Garamond" pitchFamily="18" charset="0"/>
              </a:rPr>
              <a:t>If you answer </a:t>
            </a:r>
            <a:r>
              <a:rPr lang="en-US" sz="2000" b="1" dirty="0">
                <a:solidFill>
                  <a:srgbClr val="EB641B"/>
                </a:solidFill>
                <a:latin typeface="Garamond" pitchFamily="18" charset="0"/>
              </a:rPr>
              <a:t>“YES” </a:t>
            </a:r>
            <a:r>
              <a:rPr lang="en-US" sz="2000" b="1" dirty="0">
                <a:solidFill>
                  <a:prstClr val="black"/>
                </a:solidFill>
                <a:latin typeface="Garamond" pitchFamily="18" charset="0"/>
              </a:rPr>
              <a:t>to many of the questions below, then this business might just be the perfect fit for you. </a:t>
            </a:r>
            <a:r>
              <a:rPr lang="en-US" sz="2000" b="1" dirty="0">
                <a:solidFill>
                  <a:srgbClr val="00B050"/>
                </a:solidFill>
                <a:latin typeface="Garamond" pitchFamily="18" charset="0"/>
              </a:rPr>
              <a:t>Contact me today for more information.</a:t>
            </a:r>
          </a:p>
        </p:txBody>
      </p:sp>
    </p:spTree>
    <p:extLst>
      <p:ext uri="{BB962C8B-B14F-4D97-AF65-F5344CB8AC3E}">
        <p14:creationId xmlns:p14="http://schemas.microsoft.com/office/powerpoint/2010/main" val="3065325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8763000" cy="5715000"/>
          </a:xfrm>
        </p:spPr>
        <p:txBody>
          <a:bodyPr>
            <a:normAutofit lnSpcReduction="10000"/>
          </a:bodyPr>
          <a:lstStyle/>
          <a:p>
            <a:pPr marL="0" indent="0" algn="ctr">
              <a:lnSpc>
                <a:spcPct val="115000"/>
              </a:lnSpc>
              <a:spcBef>
                <a:spcPts val="0"/>
              </a:spcBef>
              <a:buNone/>
            </a:pPr>
            <a:r>
              <a:rPr lang="en-US" sz="4000" b="1" dirty="0">
                <a:solidFill>
                  <a:srgbClr val="C00000"/>
                </a:solidFill>
                <a:latin typeface="Comic Sans MS"/>
                <a:ea typeface="Calibri"/>
                <a:cs typeface="Times New Roman"/>
              </a:rPr>
              <a:t>Johnny D’s Health Zone Plus</a:t>
            </a:r>
            <a:endParaRPr lang="en-US" sz="3200" dirty="0">
              <a:latin typeface="Calibri"/>
              <a:ea typeface="Calibri"/>
              <a:cs typeface="Times New Roman"/>
            </a:endParaRPr>
          </a:p>
          <a:p>
            <a:pPr marL="0" lvl="0" indent="0" algn="ctr">
              <a:lnSpc>
                <a:spcPct val="115000"/>
              </a:lnSpc>
              <a:spcBef>
                <a:spcPts val="0"/>
              </a:spcBef>
              <a:buClr>
                <a:srgbClr val="2DA2BF"/>
              </a:buClr>
              <a:buNone/>
            </a:pPr>
            <a:r>
              <a:rPr lang="en-US" sz="2400" b="1" dirty="0">
                <a:solidFill>
                  <a:srgbClr val="C00000"/>
                </a:solidFill>
                <a:latin typeface="Comic Sans MS"/>
                <a:ea typeface="Calibri"/>
                <a:cs typeface="Times New Roman"/>
              </a:rPr>
              <a:t>“The Healthy Choice for Healthy Lifestyles”</a:t>
            </a:r>
            <a:endParaRPr lang="en-US" sz="3600" dirty="0">
              <a:solidFill>
                <a:prstClr val="black"/>
              </a:solidFill>
              <a:latin typeface="Calibri"/>
              <a:ea typeface="Calibri"/>
              <a:cs typeface="Times New Roman"/>
            </a:endParaRPr>
          </a:p>
          <a:p>
            <a:pPr marL="0" indent="0">
              <a:lnSpc>
                <a:spcPct val="115000"/>
              </a:lnSpc>
              <a:spcBef>
                <a:spcPts val="0"/>
              </a:spcBef>
              <a:buNone/>
            </a:pPr>
            <a:endParaRPr lang="en-US" sz="2800" b="1" dirty="0">
              <a:solidFill>
                <a:srgbClr val="C00000"/>
              </a:solidFill>
              <a:latin typeface="Comic Sans MS"/>
              <a:ea typeface="Calibri"/>
              <a:cs typeface="Times New Roman"/>
            </a:endParaRPr>
          </a:p>
          <a:p>
            <a:pPr marL="0" indent="0">
              <a:lnSpc>
                <a:spcPct val="115000"/>
              </a:lnSpc>
              <a:spcBef>
                <a:spcPts val="0"/>
              </a:spcBef>
              <a:buNone/>
            </a:pPr>
            <a:r>
              <a:rPr lang="en-US" sz="2400" b="1" dirty="0">
                <a:latin typeface="Times New Roman" panose="02020603050405020304" pitchFamily="18" charset="0"/>
                <a:ea typeface="Calibri"/>
                <a:cs typeface="Times New Roman" panose="02020603050405020304" pitchFamily="18" charset="0"/>
              </a:rPr>
              <a:t>				John K. Doherty </a:t>
            </a:r>
          </a:p>
          <a:p>
            <a:pPr marL="0" indent="0">
              <a:lnSpc>
                <a:spcPct val="115000"/>
              </a:lnSpc>
              <a:spcBef>
                <a:spcPts val="0"/>
              </a:spcBef>
              <a:buNone/>
            </a:pPr>
            <a:r>
              <a:rPr lang="en-US" sz="2400" b="1" dirty="0">
                <a:latin typeface="Times New Roman" panose="02020603050405020304" pitchFamily="18" charset="0"/>
                <a:ea typeface="Calibri"/>
                <a:cs typeface="Times New Roman" panose="02020603050405020304" pitchFamily="18" charset="0"/>
              </a:rPr>
              <a:t>				Independent Business Owner        </a:t>
            </a:r>
            <a:endParaRPr lang="en-US" sz="3200" dirty="0">
              <a:latin typeface="Times New Roman" panose="02020603050405020304" pitchFamily="18" charset="0"/>
              <a:ea typeface="Calibri"/>
              <a:cs typeface="Times New Roman" panose="02020603050405020304" pitchFamily="18" charset="0"/>
            </a:endParaRPr>
          </a:p>
          <a:p>
            <a:pPr marL="0" lvl="0" indent="0">
              <a:lnSpc>
                <a:spcPct val="115000"/>
              </a:lnSpc>
              <a:spcBef>
                <a:spcPts val="0"/>
              </a:spcBef>
              <a:buClr>
                <a:srgbClr val="2DA2BF"/>
              </a:buClr>
              <a:buNone/>
            </a:pPr>
            <a:r>
              <a:rPr lang="en-US" sz="2400" b="1" dirty="0">
                <a:latin typeface="Times New Roman" panose="02020603050405020304" pitchFamily="18" charset="0"/>
                <a:ea typeface="Calibri"/>
                <a:cs typeface="Times New Roman" panose="02020603050405020304" pitchFamily="18" charset="0"/>
              </a:rPr>
              <a:t>				Fort Myers, Florida</a:t>
            </a:r>
          </a:p>
          <a:p>
            <a:pPr marL="0" lvl="0" indent="0">
              <a:lnSpc>
                <a:spcPct val="115000"/>
              </a:lnSpc>
              <a:spcBef>
                <a:spcPts val="0"/>
              </a:spcBef>
              <a:buClr>
                <a:srgbClr val="2DA2BF"/>
              </a:buClr>
              <a:buNone/>
            </a:pPr>
            <a:r>
              <a:rPr lang="en-US" sz="2400" b="1" dirty="0">
                <a:solidFill>
                  <a:prstClr val="black"/>
                </a:solidFill>
                <a:latin typeface="Times New Roman" panose="02020603050405020304" pitchFamily="18" charset="0"/>
                <a:ea typeface="Calibri"/>
                <a:cs typeface="Times New Roman" panose="02020603050405020304" pitchFamily="18" charset="0"/>
              </a:rPr>
              <a:t>				239-770-6847</a:t>
            </a:r>
            <a:endParaRPr lang="en-US" sz="3200" dirty="0">
              <a:latin typeface="Times New Roman" panose="02020603050405020304" pitchFamily="18" charset="0"/>
              <a:ea typeface="Calibri"/>
              <a:cs typeface="Times New Roman" panose="02020603050405020304" pitchFamily="18" charset="0"/>
            </a:endParaRPr>
          </a:p>
          <a:p>
            <a:pPr marL="0" indent="0">
              <a:lnSpc>
                <a:spcPct val="115000"/>
              </a:lnSpc>
              <a:spcBef>
                <a:spcPts val="0"/>
              </a:spcBef>
              <a:buNone/>
            </a:pPr>
            <a:r>
              <a:rPr lang="en-US" sz="2400" b="1" dirty="0">
                <a:latin typeface="Times New Roman" panose="02020603050405020304" pitchFamily="18" charset="0"/>
                <a:ea typeface="Calibri"/>
                <a:cs typeface="Times New Roman" panose="02020603050405020304" pitchFamily="18" charset="0"/>
              </a:rPr>
              <a:t>				Jdoherty239@aol.com</a:t>
            </a:r>
            <a:endParaRPr lang="en-US" sz="3200" dirty="0">
              <a:latin typeface="Times New Roman" panose="02020603050405020304" pitchFamily="18" charset="0"/>
              <a:ea typeface="Calibri"/>
              <a:cs typeface="Times New Roman" panose="02020603050405020304" pitchFamily="18" charset="0"/>
            </a:endParaRPr>
          </a:p>
          <a:p>
            <a:pPr marL="0" indent="0">
              <a:lnSpc>
                <a:spcPct val="115000"/>
              </a:lnSpc>
              <a:spcBef>
                <a:spcPts val="0"/>
              </a:spcBef>
              <a:buNone/>
            </a:pPr>
            <a:r>
              <a:rPr lang="en-US" sz="2800" dirty="0">
                <a:solidFill>
                  <a:srgbClr val="C00000"/>
                </a:solidFill>
                <a:latin typeface="Comic Sans MS"/>
                <a:ea typeface="Calibri"/>
                <a:cs typeface="Times New Roman"/>
              </a:rPr>
              <a:t> </a:t>
            </a:r>
            <a:endParaRPr lang="en-US" sz="3600" dirty="0">
              <a:latin typeface="Calibri"/>
              <a:ea typeface="Calibri"/>
              <a:cs typeface="Times New Roman"/>
            </a:endParaRPr>
          </a:p>
          <a:p>
            <a:pPr marL="0" indent="0">
              <a:lnSpc>
                <a:spcPct val="115000"/>
              </a:lnSpc>
              <a:spcBef>
                <a:spcPts val="0"/>
              </a:spcBef>
              <a:buNone/>
            </a:pPr>
            <a:r>
              <a:rPr lang="en-US" sz="2400" b="1" dirty="0">
                <a:solidFill>
                  <a:srgbClr val="C00000"/>
                </a:solidFill>
                <a:latin typeface="Comic Sans MS"/>
                <a:ea typeface="Calibri"/>
                <a:cs typeface="Times New Roman"/>
              </a:rPr>
              <a:t>Websites: 		</a:t>
            </a:r>
          </a:p>
          <a:p>
            <a:pPr marL="0" indent="0">
              <a:lnSpc>
                <a:spcPct val="115000"/>
              </a:lnSpc>
              <a:spcBef>
                <a:spcPts val="0"/>
              </a:spcBef>
              <a:buNone/>
            </a:pPr>
            <a:r>
              <a:rPr lang="en-US" sz="2400" b="1" dirty="0">
                <a:latin typeface="Comic Sans MS"/>
                <a:ea typeface="Calibri"/>
                <a:cs typeface="Times New Roman"/>
              </a:rPr>
              <a:t>Business/Informational - </a:t>
            </a:r>
            <a:r>
              <a:rPr lang="en-US" sz="2400" b="1" dirty="0">
                <a:solidFill>
                  <a:srgbClr val="C00000"/>
                </a:solidFill>
                <a:latin typeface="Comic Sans MS"/>
                <a:ea typeface="Calibri"/>
                <a:cs typeface="Times New Roman"/>
                <a:hlinkClick r:id="rId2"/>
              </a:rPr>
              <a:t>www.healthzoneplus.com</a:t>
            </a:r>
            <a:endParaRPr lang="en-US" sz="2400" b="1" dirty="0">
              <a:solidFill>
                <a:srgbClr val="C00000"/>
              </a:solidFill>
              <a:latin typeface="Comic Sans MS"/>
              <a:ea typeface="Calibri"/>
              <a:cs typeface="Times New Roman"/>
            </a:endParaRPr>
          </a:p>
          <a:p>
            <a:pPr marL="0" indent="0">
              <a:lnSpc>
                <a:spcPct val="115000"/>
              </a:lnSpc>
              <a:spcBef>
                <a:spcPts val="0"/>
              </a:spcBef>
              <a:buNone/>
            </a:pPr>
            <a:endParaRPr lang="en-US" sz="2400" b="1" dirty="0">
              <a:solidFill>
                <a:srgbClr val="C00000"/>
              </a:solidFill>
              <a:latin typeface="Comic Sans MS"/>
              <a:ea typeface="Calibri"/>
              <a:cs typeface="Times New Roman"/>
            </a:endParaRPr>
          </a:p>
          <a:p>
            <a:pPr marL="0" indent="0">
              <a:lnSpc>
                <a:spcPct val="115000"/>
              </a:lnSpc>
              <a:spcBef>
                <a:spcPts val="0"/>
              </a:spcBef>
              <a:buNone/>
            </a:pPr>
            <a:r>
              <a:rPr lang="en-US" sz="2400" b="1" dirty="0">
                <a:solidFill>
                  <a:srgbClr val="C00000"/>
                </a:solidFill>
                <a:latin typeface="Comic Sans MS"/>
                <a:ea typeface="Calibri"/>
                <a:cs typeface="Times New Roman"/>
              </a:rPr>
              <a:t>     </a:t>
            </a:r>
            <a:r>
              <a:rPr lang="en-US" sz="2400" b="1" dirty="0">
                <a:latin typeface="Comic Sans MS"/>
                <a:ea typeface="Calibri"/>
                <a:cs typeface="Times New Roman"/>
              </a:rPr>
              <a:t>Online Store - </a:t>
            </a:r>
            <a:r>
              <a:rPr lang="en-US" sz="2400" b="1" dirty="0">
                <a:solidFill>
                  <a:srgbClr val="C00000"/>
                </a:solidFill>
                <a:latin typeface="Comic Sans MS"/>
                <a:ea typeface="Calibri"/>
                <a:cs typeface="Times New Roman"/>
                <a:hlinkClick r:id="rId3"/>
              </a:rPr>
              <a:t>www.amway.com/jkdohertyhealthzone</a:t>
            </a:r>
            <a:endParaRPr lang="en-US" sz="2400" b="1" dirty="0">
              <a:solidFill>
                <a:srgbClr val="C00000"/>
              </a:solidFill>
              <a:latin typeface="Comic Sans MS"/>
              <a:ea typeface="Calibri"/>
              <a:cs typeface="Times New Roman"/>
            </a:endParaRPr>
          </a:p>
          <a:p>
            <a:pPr marL="0" indent="0">
              <a:lnSpc>
                <a:spcPct val="115000"/>
              </a:lnSpc>
              <a:spcBef>
                <a:spcPts val="0"/>
              </a:spcBef>
              <a:buNone/>
            </a:pPr>
            <a:endParaRPr lang="en-US" sz="2400" b="1" dirty="0">
              <a:solidFill>
                <a:srgbClr val="C00000"/>
              </a:solidFill>
              <a:latin typeface="Comic Sans MS"/>
              <a:ea typeface="Calibri"/>
              <a:cs typeface="Times New Roman"/>
            </a:endParaRPr>
          </a:p>
          <a:p>
            <a:pPr marL="0" indent="0">
              <a:lnSpc>
                <a:spcPct val="115000"/>
              </a:lnSpc>
              <a:spcBef>
                <a:spcPts val="0"/>
              </a:spcBef>
              <a:buNone/>
            </a:pPr>
            <a:endParaRPr lang="en-US" sz="2400" b="1" dirty="0">
              <a:solidFill>
                <a:srgbClr val="C00000"/>
              </a:solidFill>
              <a:latin typeface="Comic Sans MS"/>
              <a:ea typeface="Calibri"/>
              <a:cs typeface="Times New Roman"/>
            </a:endParaRPr>
          </a:p>
          <a:p>
            <a:pPr marL="0" indent="0">
              <a:lnSpc>
                <a:spcPct val="115000"/>
              </a:lnSpc>
              <a:spcBef>
                <a:spcPts val="0"/>
              </a:spcBef>
              <a:buNone/>
            </a:pPr>
            <a:endParaRPr lang="en-US" sz="3600" dirty="0">
              <a:latin typeface="Calibri"/>
              <a:ea typeface="Calibri"/>
              <a:cs typeface="Times New Roman"/>
            </a:endParaRPr>
          </a:p>
          <a:p>
            <a:pPr>
              <a:buNone/>
            </a:pPr>
            <a:endParaRPr lang="en-US" b="1" dirty="0">
              <a:solidFill>
                <a:srgbClr val="C00000"/>
              </a:solidFill>
              <a:latin typeface="Garamond" pitchFamily="18" charset="0"/>
            </a:endParaRPr>
          </a:p>
        </p:txBody>
      </p:sp>
      <p:sp>
        <p:nvSpPr>
          <p:cNvPr id="3" name="Title 2"/>
          <p:cNvSpPr>
            <a:spLocks noGrp="1"/>
          </p:cNvSpPr>
          <p:nvPr>
            <p:ph type="title"/>
          </p:nvPr>
        </p:nvSpPr>
        <p:spPr>
          <a:xfrm>
            <a:off x="457200" y="152400"/>
            <a:ext cx="8229600" cy="457200"/>
          </a:xfrm>
        </p:spPr>
        <p:txBody>
          <a:bodyPr>
            <a:noAutofit/>
          </a:bodyPr>
          <a:lstStyle/>
          <a:p>
            <a:r>
              <a:rPr lang="en-US" sz="2800" u="sng" dirty="0">
                <a:solidFill>
                  <a:srgbClr val="002060"/>
                </a:solidFill>
                <a:effectLst/>
                <a:latin typeface="Garamond" pitchFamily="18" charset="0"/>
              </a:rPr>
              <a:t>Contact Information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133600"/>
            <a:ext cx="1828800" cy="2043112"/>
          </a:xfrm>
          <a:prstGeom prst="rect">
            <a:avLst/>
          </a:prstGeom>
        </p:spPr>
      </p:pic>
    </p:spTree>
    <p:extLst>
      <p:ext uri="{BB962C8B-B14F-4D97-AF65-F5344CB8AC3E}">
        <p14:creationId xmlns:p14="http://schemas.microsoft.com/office/powerpoint/2010/main" val="55796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458200" cy="5410200"/>
          </a:xfrm>
        </p:spPr>
        <p:txBody>
          <a:bodyPr>
            <a:normAutofit fontScale="85000" lnSpcReduction="20000"/>
          </a:bodyPr>
          <a:lstStyle/>
          <a:p>
            <a:pPr marL="342900" lvl="0" indent="-342900">
              <a:lnSpc>
                <a:spcPct val="115000"/>
              </a:lnSpc>
              <a:spcBef>
                <a:spcPts val="0"/>
              </a:spcBef>
              <a:buFont typeface="Symbol"/>
              <a:buChar char=""/>
            </a:pPr>
            <a:r>
              <a:rPr lang="en-US" sz="2800" dirty="0">
                <a:latin typeface="Times New Roman"/>
                <a:ea typeface="Times New Roman"/>
                <a:cs typeface="Times New Roman"/>
              </a:rPr>
              <a:t>Amway started in Michigan, USA in 1959 </a:t>
            </a:r>
            <a:endParaRPr lang="en-US" sz="2800" dirty="0">
              <a:latin typeface="Calibri"/>
              <a:ea typeface="Calibri"/>
              <a:cs typeface="Times New Roman"/>
            </a:endParaRPr>
          </a:p>
          <a:p>
            <a:pPr marL="0" indent="0">
              <a:lnSpc>
                <a:spcPct val="115000"/>
              </a:lnSpc>
              <a:spcBef>
                <a:spcPts val="0"/>
              </a:spcBef>
              <a:buNone/>
            </a:pPr>
            <a:r>
              <a:rPr lang="en-US" sz="2800" dirty="0">
                <a:latin typeface="Times New Roman"/>
                <a:ea typeface="Times New Roman"/>
                <a:cs typeface="Times New Roman"/>
              </a:rPr>
              <a:t> </a:t>
            </a:r>
            <a:endParaRPr lang="en-US" sz="2800" dirty="0">
              <a:latin typeface="Calibri"/>
              <a:ea typeface="Calibri"/>
              <a:cs typeface="Times New Roman"/>
            </a:endParaRPr>
          </a:p>
          <a:p>
            <a:pPr marL="342900" lvl="0" indent="-342900">
              <a:lnSpc>
                <a:spcPct val="115000"/>
              </a:lnSpc>
              <a:spcBef>
                <a:spcPts val="0"/>
              </a:spcBef>
              <a:buFont typeface="Symbol"/>
              <a:buChar char=""/>
            </a:pPr>
            <a:r>
              <a:rPr lang="en-US" sz="2800" dirty="0">
                <a:latin typeface="Times New Roman"/>
                <a:ea typeface="Times New Roman"/>
                <a:cs typeface="Times New Roman"/>
              </a:rPr>
              <a:t>Currently in over 100 countries &amp; territories</a:t>
            </a:r>
            <a:endParaRPr lang="en-US" sz="2800" dirty="0">
              <a:latin typeface="Calibri"/>
              <a:ea typeface="Calibri"/>
              <a:cs typeface="Times New Roman"/>
            </a:endParaRPr>
          </a:p>
          <a:p>
            <a:pPr marL="0" indent="0">
              <a:lnSpc>
                <a:spcPct val="115000"/>
              </a:lnSpc>
              <a:spcBef>
                <a:spcPts val="0"/>
              </a:spcBef>
              <a:buNone/>
            </a:pPr>
            <a:r>
              <a:rPr lang="en-US" sz="2800" dirty="0">
                <a:latin typeface="Times New Roman"/>
                <a:ea typeface="Times New Roman"/>
                <a:cs typeface="Times New Roman"/>
              </a:rPr>
              <a:t> </a:t>
            </a:r>
            <a:endParaRPr lang="en-US" sz="2800" dirty="0">
              <a:latin typeface="Calibri"/>
              <a:ea typeface="Calibri"/>
              <a:cs typeface="Times New Roman"/>
            </a:endParaRPr>
          </a:p>
          <a:p>
            <a:pPr marL="342900" lvl="0" indent="-342900">
              <a:lnSpc>
                <a:spcPct val="115000"/>
              </a:lnSpc>
              <a:spcBef>
                <a:spcPts val="0"/>
              </a:spcBef>
              <a:buFont typeface="Symbol"/>
              <a:buChar char=""/>
            </a:pPr>
            <a:r>
              <a:rPr lang="en-US" sz="2800" dirty="0">
                <a:latin typeface="Times New Roman"/>
                <a:ea typeface="Times New Roman"/>
                <a:cs typeface="Times New Roman"/>
              </a:rPr>
              <a:t>Recognized as a leader in the direct selling &amp; networking marketing industries</a:t>
            </a:r>
            <a:endParaRPr lang="en-US" sz="2800" dirty="0">
              <a:latin typeface="Calibri"/>
              <a:ea typeface="Calibri"/>
              <a:cs typeface="Times New Roman"/>
            </a:endParaRPr>
          </a:p>
          <a:p>
            <a:pPr marL="0" indent="0">
              <a:lnSpc>
                <a:spcPct val="115000"/>
              </a:lnSpc>
              <a:spcBef>
                <a:spcPts val="0"/>
              </a:spcBef>
              <a:buNone/>
            </a:pPr>
            <a:r>
              <a:rPr lang="en-US" sz="2800" dirty="0">
                <a:latin typeface="Times New Roman"/>
                <a:ea typeface="Times New Roman"/>
                <a:cs typeface="Times New Roman"/>
              </a:rPr>
              <a:t> </a:t>
            </a:r>
            <a:endParaRPr lang="en-US" sz="2800" dirty="0">
              <a:latin typeface="Calibri"/>
              <a:ea typeface="Calibri"/>
              <a:cs typeface="Times New Roman"/>
            </a:endParaRPr>
          </a:p>
          <a:p>
            <a:pPr marL="342900" lvl="0" indent="-342900">
              <a:lnSpc>
                <a:spcPct val="115000"/>
              </a:lnSpc>
              <a:spcBef>
                <a:spcPts val="0"/>
              </a:spcBef>
              <a:buFont typeface="Symbol"/>
              <a:buChar char=""/>
            </a:pPr>
            <a:r>
              <a:rPr lang="en-US" sz="2800" dirty="0">
                <a:latin typeface="Times New Roman"/>
                <a:ea typeface="Times New Roman"/>
                <a:cs typeface="Times New Roman"/>
              </a:rPr>
              <a:t>Member of the Better Business Bureau</a:t>
            </a:r>
            <a:endParaRPr lang="en-US" sz="2800" dirty="0">
              <a:latin typeface="Calibri"/>
              <a:ea typeface="Calibri"/>
              <a:cs typeface="Times New Roman"/>
            </a:endParaRPr>
          </a:p>
          <a:p>
            <a:pPr marL="171450">
              <a:lnSpc>
                <a:spcPct val="115000"/>
              </a:lnSpc>
              <a:spcBef>
                <a:spcPts val="0"/>
              </a:spcBef>
            </a:pPr>
            <a:endParaRPr lang="en-US" sz="2800" dirty="0">
              <a:latin typeface="Calibri"/>
              <a:ea typeface="Calibri"/>
              <a:cs typeface="Times New Roman"/>
            </a:endParaRPr>
          </a:p>
          <a:p>
            <a:pPr marL="342900" lvl="0" indent="-342900">
              <a:lnSpc>
                <a:spcPct val="115000"/>
              </a:lnSpc>
              <a:spcBef>
                <a:spcPts val="0"/>
              </a:spcBef>
              <a:buFont typeface="Symbol"/>
              <a:buChar char=""/>
            </a:pPr>
            <a:r>
              <a:rPr lang="en-US" sz="2800" dirty="0">
                <a:latin typeface="Times New Roman"/>
                <a:ea typeface="Times New Roman"/>
                <a:cs typeface="Times New Roman"/>
              </a:rPr>
              <a:t>Compensation Plan approved by the FTC</a:t>
            </a:r>
            <a:endParaRPr lang="en-US" sz="2800" dirty="0">
              <a:latin typeface="Calibri"/>
              <a:ea typeface="Calibri"/>
              <a:cs typeface="Times New Roman"/>
            </a:endParaRPr>
          </a:p>
          <a:p>
            <a:pPr marL="171450" indent="38100">
              <a:lnSpc>
                <a:spcPct val="115000"/>
              </a:lnSpc>
              <a:spcBef>
                <a:spcPts val="0"/>
              </a:spcBef>
            </a:pPr>
            <a:endParaRPr lang="en-US" sz="2800" dirty="0">
              <a:latin typeface="Calibri"/>
              <a:ea typeface="Calibri"/>
              <a:cs typeface="Times New Roman"/>
            </a:endParaRPr>
          </a:p>
          <a:p>
            <a:pPr marL="342900" lvl="0" indent="-342900">
              <a:lnSpc>
                <a:spcPct val="115000"/>
              </a:lnSpc>
              <a:spcBef>
                <a:spcPts val="0"/>
              </a:spcBef>
              <a:buFont typeface="Symbol"/>
              <a:buChar char=""/>
            </a:pPr>
            <a:r>
              <a:rPr lang="en-US" sz="2800" dirty="0">
                <a:latin typeface="Times New Roman"/>
                <a:ea typeface="Times New Roman"/>
                <a:cs typeface="Times New Roman"/>
              </a:rPr>
              <a:t>#1 online health &amp; beauty retailer (since 2002) </a:t>
            </a:r>
          </a:p>
          <a:p>
            <a:pPr marL="342900" lvl="0" indent="-342900">
              <a:lnSpc>
                <a:spcPct val="115000"/>
              </a:lnSpc>
              <a:spcBef>
                <a:spcPts val="0"/>
              </a:spcBef>
              <a:buFont typeface="Symbol"/>
              <a:buChar char=""/>
            </a:pPr>
            <a:endParaRPr lang="en-US" sz="2800" dirty="0">
              <a:latin typeface="Times New Roman"/>
              <a:ea typeface="Times New Roman"/>
              <a:cs typeface="Times New Roman"/>
            </a:endParaRPr>
          </a:p>
          <a:p>
            <a:pPr marL="342900" lvl="0" indent="-342900">
              <a:lnSpc>
                <a:spcPct val="120000"/>
              </a:lnSpc>
              <a:spcBef>
                <a:spcPts val="0"/>
              </a:spcBef>
              <a:buFont typeface="Symbol"/>
              <a:buChar char=""/>
            </a:pPr>
            <a:r>
              <a:rPr lang="en-US" sz="2800" dirty="0">
                <a:latin typeface="Times New Roman"/>
                <a:ea typeface="Times New Roman"/>
                <a:cs typeface="Times New Roman"/>
              </a:rPr>
              <a:t>Founders of Amway own the NBA team the Orlando Magic</a:t>
            </a:r>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About Amway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04800"/>
            <a:ext cx="244574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82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048000"/>
            <a:ext cx="3650694" cy="125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152400" y="609600"/>
            <a:ext cx="8534400" cy="60198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pPr marL="109728" indent="0">
              <a:buNone/>
            </a:pPr>
            <a:endParaRPr lang="en-US" dirty="0"/>
          </a:p>
          <a:p>
            <a:pPr marL="109728" indent="0">
              <a:buNone/>
            </a:pPr>
            <a:r>
              <a:rPr lang="en-US" sz="1600" b="1"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Vitamins &amp; Supplements</a:t>
            </a:r>
          </a:p>
          <a:p>
            <a:pPr marL="109728" indent="0">
              <a:buNone/>
            </a:pPr>
            <a:endParaRPr lang="en-US" sz="1600" b="1" dirty="0">
              <a:latin typeface="Times New Roman" panose="02020603050405020304" pitchFamily="18" charset="0"/>
              <a:cs typeface="Times New Roman" panose="02020603050405020304" pitchFamily="18" charset="0"/>
            </a:endParaRPr>
          </a:p>
          <a:p>
            <a:pPr marL="109728" indent="0">
              <a:buNone/>
            </a:pPr>
            <a:endParaRPr lang="en-US" sz="1600" b="1" dirty="0">
              <a:latin typeface="Times New Roman" panose="02020603050405020304" pitchFamily="18" charset="0"/>
              <a:cs typeface="Times New Roman" panose="02020603050405020304" pitchFamily="18" charset="0"/>
            </a:endParaRPr>
          </a:p>
          <a:p>
            <a:pPr marL="109728" indent="0">
              <a:buNone/>
            </a:pPr>
            <a:endParaRPr lang="en-US" sz="1600" b="1" dirty="0">
              <a:latin typeface="Times New Roman" panose="02020603050405020304" pitchFamily="18" charset="0"/>
              <a:cs typeface="Times New Roman" panose="02020603050405020304" pitchFamily="18" charset="0"/>
            </a:endParaRPr>
          </a:p>
          <a:p>
            <a:pPr marL="109728" indent="0">
              <a:buNone/>
            </a:pPr>
            <a:r>
              <a:rPr lang="en-US" sz="1600" b="1" dirty="0">
                <a:latin typeface="Times New Roman" panose="02020603050405020304" pitchFamily="18" charset="0"/>
                <a:cs typeface="Times New Roman" panose="02020603050405020304" pitchFamily="18" charset="0"/>
              </a:rPr>
              <a:t>					</a:t>
            </a:r>
          </a:p>
          <a:p>
            <a:pPr marL="109728" indent="0">
              <a:buNone/>
            </a:pPr>
            <a:r>
              <a:rPr lang="en-US" sz="1600" b="1"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Skin Care &amp; Cosmetics </a:t>
            </a:r>
            <a:endParaRPr lang="en-US" sz="1600" b="1" dirty="0">
              <a:latin typeface="Times New Roman" panose="02020603050405020304" pitchFamily="18" charset="0"/>
              <a:cs typeface="Times New Roman" panose="02020603050405020304" pitchFamily="18" charset="0"/>
            </a:endParaRPr>
          </a:p>
          <a:p>
            <a:pPr marL="109728" indent="0">
              <a:buNone/>
            </a:pPr>
            <a:endParaRPr lang="en-US" sz="1600" b="1" dirty="0">
              <a:latin typeface="Times New Roman" panose="02020603050405020304" pitchFamily="18" charset="0"/>
              <a:cs typeface="Times New Roman" panose="02020603050405020304" pitchFamily="18" charset="0"/>
            </a:endParaRPr>
          </a:p>
          <a:p>
            <a:pPr marL="109728" indent="0">
              <a:buNone/>
            </a:pPr>
            <a:r>
              <a:rPr lang="en-US" sz="1800" b="1" dirty="0">
                <a:latin typeface="Times New Roman" panose="02020603050405020304" pitchFamily="18" charset="0"/>
                <a:cs typeface="Times New Roman" panose="02020603050405020304" pitchFamily="18" charset="0"/>
              </a:rPr>
              <a:t>       Weight Management</a:t>
            </a:r>
          </a:p>
          <a:p>
            <a:pPr marL="109728" indent="0">
              <a:buNone/>
            </a:pPr>
            <a:r>
              <a:rPr lang="en-US" sz="1800" b="1" dirty="0">
                <a:latin typeface="Times New Roman" panose="02020603050405020304" pitchFamily="18" charset="0"/>
                <a:cs typeface="Times New Roman" panose="02020603050405020304" pitchFamily="18" charset="0"/>
              </a:rPr>
              <a:t>						</a:t>
            </a:r>
          </a:p>
          <a:p>
            <a:pPr marL="109728" indent="0">
              <a:buNone/>
            </a:pPr>
            <a:r>
              <a:rPr lang="en-US" sz="1800" b="1" dirty="0">
                <a:latin typeface="Times New Roman" panose="02020603050405020304" pitchFamily="18" charset="0"/>
                <a:cs typeface="Times New Roman" panose="02020603050405020304" pitchFamily="18" charset="0"/>
              </a:rPr>
              <a:t>						Eco-Friendly Household 							Cleaning Products  </a:t>
            </a:r>
          </a:p>
          <a:p>
            <a:pPr marL="109728" indent="0">
              <a:buNone/>
            </a:pPr>
            <a:r>
              <a:rPr lang="en-US" sz="1800" b="1" dirty="0">
                <a:latin typeface="Times New Roman" panose="02020603050405020304" pitchFamily="18" charset="0"/>
                <a:cs typeface="Times New Roman" panose="02020603050405020304" pitchFamily="18" charset="0"/>
              </a:rPr>
              <a:t>						(formerly Legacy of Clean)			</a:t>
            </a:r>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Amway Exclusive Product Lines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87" r="11688"/>
          <a:stretch/>
        </p:blipFill>
        <p:spPr bwMode="auto">
          <a:xfrm>
            <a:off x="6781800" y="381000"/>
            <a:ext cx="1704110" cy="226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20" y="1066800"/>
            <a:ext cx="2802444" cy="140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4945" t="10945" r="24944" b="37443"/>
          <a:stretch/>
        </p:blipFill>
        <p:spPr bwMode="auto">
          <a:xfrm>
            <a:off x="4191000" y="1143000"/>
            <a:ext cx="1600200" cy="16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505200"/>
            <a:ext cx="2819400" cy="116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90" t="21755" r="14066" b="19895"/>
          <a:stretch/>
        </p:blipFill>
        <p:spPr bwMode="auto">
          <a:xfrm>
            <a:off x="3429000" y="5085597"/>
            <a:ext cx="2133600" cy="130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429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3657600" cy="5105400"/>
          </a:xfrm>
        </p:spPr>
        <p:txBody>
          <a:bodyPr>
            <a:normAutofit/>
          </a:bodyPr>
          <a:lstStyle/>
          <a:p>
            <a:pPr marL="0" indent="0">
              <a:lnSpc>
                <a:spcPct val="115000"/>
              </a:lnSpc>
              <a:spcBef>
                <a:spcPts val="0"/>
              </a:spcBef>
              <a:buNone/>
            </a:pPr>
            <a:r>
              <a:rPr lang="en-US" sz="2400" dirty="0">
                <a:solidFill>
                  <a:srgbClr val="0070C0"/>
                </a:solidFill>
                <a:latin typeface="Times New Roman"/>
                <a:ea typeface="Times New Roman"/>
                <a:cs typeface="Times New Roman"/>
              </a:rPr>
              <a:t>XS Energy Drinks </a:t>
            </a:r>
            <a:r>
              <a:rPr lang="en-US" sz="2400" dirty="0">
                <a:solidFill>
                  <a:srgbClr val="000000"/>
                </a:solidFill>
                <a:latin typeface="Times New Roman"/>
                <a:ea typeface="Times New Roman"/>
                <a:cs typeface="Times New Roman"/>
              </a:rPr>
              <a:t>contains no sugar, no carbohydrates, and just 8 calories - while </a:t>
            </a:r>
            <a:r>
              <a:rPr lang="en-US" sz="2400" dirty="0">
                <a:latin typeface="Times New Roman"/>
                <a:ea typeface="Times New Roman"/>
                <a:cs typeface="Times New Roman"/>
              </a:rPr>
              <a:t>delivering a powerful punch of B vitamins.</a:t>
            </a:r>
          </a:p>
          <a:p>
            <a:pPr marL="0" indent="0">
              <a:lnSpc>
                <a:spcPct val="115000"/>
              </a:lnSpc>
              <a:spcBef>
                <a:spcPts val="0"/>
              </a:spcBef>
              <a:buNone/>
            </a:pPr>
            <a:endParaRPr lang="en-US" sz="2800" dirty="0">
              <a:latin typeface="Times New Roman"/>
              <a:ea typeface="Calibri"/>
              <a:cs typeface="Times New Roman"/>
            </a:endParaRPr>
          </a:p>
          <a:p>
            <a:pPr marL="0" indent="0">
              <a:lnSpc>
                <a:spcPct val="115000"/>
              </a:lnSpc>
              <a:spcBef>
                <a:spcPts val="0"/>
              </a:spcBef>
              <a:buNone/>
            </a:pPr>
            <a:endParaRPr lang="en-US" sz="2800" dirty="0">
              <a:latin typeface="Times New Roman"/>
              <a:ea typeface="Calibri"/>
              <a:cs typeface="Times New Roman"/>
            </a:endParaRPr>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The Products – XS Energy Drink</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58"/>
          <a:stretch/>
        </p:blipFill>
        <p:spPr bwMode="auto">
          <a:xfrm>
            <a:off x="228600" y="3466008"/>
            <a:ext cx="387687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53830"/>
            <a:ext cx="3987800" cy="397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737" y="838200"/>
            <a:ext cx="3108325" cy="106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05350" y="1906052"/>
            <a:ext cx="3721100" cy="340093"/>
          </a:xfrm>
          <a:prstGeom prst="rect">
            <a:avLst/>
          </a:prstGeom>
        </p:spPr>
        <p:txBody>
          <a:bodyPr wrap="square">
            <a:spAutoFit/>
          </a:bodyPr>
          <a:lstStyle/>
          <a:p>
            <a:pPr>
              <a:lnSpc>
                <a:spcPct val="115000"/>
              </a:lnSpc>
            </a:pPr>
            <a:r>
              <a:rPr lang="en-US" sz="1400" b="1" i="1" dirty="0">
                <a:solidFill>
                  <a:srgbClr val="C00000"/>
                </a:solidFill>
                <a:effectLst/>
                <a:latin typeface="Verdana"/>
                <a:ea typeface="Times New Roman"/>
                <a:cs typeface="Times New Roman"/>
              </a:rPr>
              <a:t>Premium Energy ~ Explosive Taste</a:t>
            </a:r>
            <a:endParaRPr lang="en-US" dirty="0">
              <a:effectLst/>
              <a:latin typeface="Calibri"/>
              <a:ea typeface="Calibri"/>
              <a:cs typeface="Times New Roman"/>
            </a:endParaRPr>
          </a:p>
        </p:txBody>
      </p:sp>
    </p:spTree>
    <p:extLst>
      <p:ext uri="{BB962C8B-B14F-4D97-AF65-F5344CB8AC3E}">
        <p14:creationId xmlns:p14="http://schemas.microsoft.com/office/powerpoint/2010/main" val="396011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762000"/>
            <a:ext cx="4572000" cy="5715000"/>
          </a:xfrm>
        </p:spPr>
        <p:txBody>
          <a:bodyPr>
            <a:normAutofit/>
          </a:bodyPr>
          <a:lstStyle/>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XS Energy Drink</a:t>
            </a:r>
          </a:p>
        </p:txBody>
      </p:sp>
      <p:pic>
        <p:nvPicPr>
          <p:cNvPr id="4" name="image" descr="https://i.pinimg.com/736x/c4/da/b6/c4dab6caf244337a70555e56b0366cc4--xs-energy-drink-smoothies.jpg"/>
          <p:cNvPicPr/>
          <p:nvPr/>
        </p:nvPicPr>
        <p:blipFill rotWithShape="1">
          <a:blip r:embed="rId2" cstate="print">
            <a:extLst>
              <a:ext uri="{28A0092B-C50C-407E-A947-70E740481C1C}">
                <a14:useLocalDpi xmlns:a14="http://schemas.microsoft.com/office/drawing/2010/main" val="0"/>
              </a:ext>
            </a:extLst>
          </a:blip>
          <a:srcRect l="3751" t="6230" r="4750" b="65291"/>
          <a:stretch/>
        </p:blipFill>
        <p:spPr bwMode="auto">
          <a:xfrm>
            <a:off x="4342729" y="76200"/>
            <a:ext cx="4058039" cy="1981200"/>
          </a:xfrm>
          <a:prstGeom prst="rect">
            <a:avLst/>
          </a:prstGeom>
          <a:noFill/>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44074" y="1981200"/>
            <a:ext cx="4655352" cy="440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7818" y="1447800"/>
            <a:ext cx="3352800" cy="4410438"/>
          </a:xfrm>
          <a:prstGeom prst="rect">
            <a:avLst/>
          </a:prstGeom>
          <a:noFill/>
        </p:spPr>
        <p:txBody>
          <a:bodyPr wrap="square" rtlCol="0">
            <a:spAutoFit/>
          </a:bodyPr>
          <a:lstStyle/>
          <a:p>
            <a:pPr lvl="0">
              <a:lnSpc>
                <a:spcPct val="115000"/>
              </a:lnSpc>
              <a:buClr>
                <a:srgbClr val="2DA2BF"/>
              </a:buClr>
              <a:buSzPct val="68000"/>
            </a:pPr>
            <a:r>
              <a:rPr lang="en-US" sz="2800" dirty="0">
                <a:solidFill>
                  <a:srgbClr val="000000"/>
                </a:solidFill>
                <a:latin typeface="Times New Roman"/>
                <a:ea typeface="Times New Roman"/>
                <a:cs typeface="Times New Roman"/>
              </a:rPr>
              <a:t>Boost your mental and physical energy without the high levels of sugar, carbs, and calories found in other energy drinks. </a:t>
            </a:r>
          </a:p>
          <a:p>
            <a:pPr lvl="0">
              <a:lnSpc>
                <a:spcPct val="115000"/>
              </a:lnSpc>
              <a:buClr>
                <a:srgbClr val="2DA2BF"/>
              </a:buClr>
              <a:buSzPct val="68000"/>
            </a:pPr>
            <a:endParaRPr lang="en-US" sz="2800" dirty="0">
              <a:solidFill>
                <a:srgbClr val="000000"/>
              </a:solidFill>
              <a:latin typeface="Times New Roman"/>
              <a:cs typeface="Times New Roman"/>
            </a:endParaRPr>
          </a:p>
          <a:p>
            <a:pPr algn="r">
              <a:lnSpc>
                <a:spcPct val="115000"/>
              </a:lnSpc>
              <a:spcAft>
                <a:spcPts val="1000"/>
              </a:spcAft>
            </a:pPr>
            <a:r>
              <a:rPr lang="en-US" sz="2400" b="1" dirty="0">
                <a:solidFill>
                  <a:srgbClr val="002060"/>
                </a:solidFill>
                <a:effectLst/>
                <a:latin typeface="Calibri"/>
                <a:ea typeface="Calibri"/>
                <a:cs typeface="Times New Roman"/>
              </a:rPr>
              <a:t>XS Energy Drinks VS. Other Energy Drinks</a:t>
            </a:r>
            <a:endParaRPr lang="en-US" sz="3200" dirty="0">
              <a:effectLst/>
              <a:latin typeface="Calibri"/>
              <a:ea typeface="Calibri"/>
              <a:cs typeface="Times New Roman"/>
            </a:endParaRPr>
          </a:p>
        </p:txBody>
      </p:sp>
    </p:spTree>
    <p:extLst>
      <p:ext uri="{BB962C8B-B14F-4D97-AF65-F5344CB8AC3E}">
        <p14:creationId xmlns:p14="http://schemas.microsoft.com/office/powerpoint/2010/main" val="396011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610600" cy="5562600"/>
          </a:xfrm>
        </p:spPr>
        <p:txBody>
          <a:bodyPr>
            <a:normAutofit/>
          </a:bodyPr>
          <a:lstStyle/>
          <a:p>
            <a:pPr>
              <a:buNone/>
            </a:pPr>
            <a:r>
              <a:rPr lang="en-US" sz="2800" b="1" dirty="0">
                <a:latin typeface="Garamond" pitchFamily="18" charset="0"/>
              </a:rPr>
              <a:t>XS Energy Drinks have ingredients that can...</a:t>
            </a:r>
          </a:p>
          <a:p>
            <a:pPr>
              <a:lnSpc>
                <a:spcPct val="160000"/>
              </a:lnSpc>
              <a:buNone/>
            </a:pPr>
            <a:r>
              <a:rPr lang="en-US" sz="2800" b="1" dirty="0">
                <a:solidFill>
                  <a:srgbClr val="0070C0"/>
                </a:solidFill>
                <a:latin typeface="Garamond" pitchFamily="18" charset="0"/>
              </a:rPr>
              <a:t> 				 	</a:t>
            </a:r>
            <a:r>
              <a:rPr lang="en-US" sz="2400" b="1" dirty="0">
                <a:solidFill>
                  <a:srgbClr val="0070C0"/>
                </a:solidFill>
                <a:latin typeface="Garamond" pitchFamily="18" charset="0"/>
              </a:rPr>
              <a:t>- </a:t>
            </a:r>
            <a:r>
              <a:rPr lang="en-US" sz="2800" b="1" dirty="0">
                <a:solidFill>
                  <a:srgbClr val="0070C0"/>
                </a:solidFill>
                <a:latin typeface="Garamond" pitchFamily="18" charset="0"/>
              </a:rPr>
              <a:t>Increase Metabolism</a:t>
            </a:r>
          </a:p>
          <a:p>
            <a:pPr>
              <a:lnSpc>
                <a:spcPct val="160000"/>
              </a:lnSpc>
              <a:buNone/>
            </a:pPr>
            <a:r>
              <a:rPr lang="en-US" sz="2800" b="1" dirty="0">
                <a:solidFill>
                  <a:srgbClr val="0070C0"/>
                </a:solidFill>
                <a:latin typeface="Garamond" pitchFamily="18" charset="0"/>
              </a:rPr>
              <a:t>  				 	- Lower Cholesterol</a:t>
            </a:r>
          </a:p>
          <a:p>
            <a:pPr>
              <a:lnSpc>
                <a:spcPct val="160000"/>
              </a:lnSpc>
              <a:buNone/>
            </a:pPr>
            <a:r>
              <a:rPr lang="en-US" sz="2800" b="1" dirty="0">
                <a:solidFill>
                  <a:srgbClr val="0070C0"/>
                </a:solidFill>
                <a:latin typeface="Garamond" pitchFamily="18" charset="0"/>
              </a:rPr>
              <a:t>  				 	- Help with Diabetes</a:t>
            </a:r>
          </a:p>
          <a:p>
            <a:pPr>
              <a:lnSpc>
                <a:spcPct val="160000"/>
              </a:lnSpc>
              <a:buNone/>
            </a:pPr>
            <a:r>
              <a:rPr lang="en-US" sz="2800" b="1" dirty="0">
                <a:solidFill>
                  <a:srgbClr val="0070C0"/>
                </a:solidFill>
                <a:latin typeface="Garamond" pitchFamily="18" charset="0"/>
              </a:rPr>
              <a:t>  				 	- Enhance Immune System</a:t>
            </a:r>
          </a:p>
          <a:p>
            <a:pPr>
              <a:lnSpc>
                <a:spcPct val="160000"/>
              </a:lnSpc>
              <a:buNone/>
            </a:pPr>
            <a:r>
              <a:rPr lang="en-US" sz="2800" b="1" dirty="0">
                <a:solidFill>
                  <a:srgbClr val="0070C0"/>
                </a:solidFill>
                <a:latin typeface="Garamond" pitchFamily="18" charset="0"/>
              </a:rPr>
              <a:t>  					- Help body deal with stress</a:t>
            </a:r>
          </a:p>
          <a:p>
            <a:pPr>
              <a:buNone/>
            </a:pPr>
            <a:endParaRPr lang="en-US" sz="2000" dirty="0">
              <a:latin typeface="Garamond" pitchFamily="18" charset="0"/>
            </a:endParaRPr>
          </a:p>
          <a:p>
            <a:pPr algn="ctr">
              <a:buNone/>
            </a:pPr>
            <a:r>
              <a:rPr lang="en-US" sz="2800" b="1" dirty="0">
                <a:solidFill>
                  <a:schemeClr val="accent3"/>
                </a:solidFill>
                <a:latin typeface="Garamond" pitchFamily="18" charset="0"/>
              </a:rPr>
              <a:t>XS is much more than just an energy drink... </a:t>
            </a:r>
          </a:p>
          <a:p>
            <a:pPr algn="ctr">
              <a:buNone/>
            </a:pPr>
            <a:r>
              <a:rPr lang="en-US" sz="2800" b="1" dirty="0">
                <a:solidFill>
                  <a:schemeClr val="accent3"/>
                </a:solidFill>
                <a:latin typeface="Garamond" pitchFamily="18" charset="0"/>
              </a:rPr>
              <a:t>it is really a "health" drink.</a:t>
            </a:r>
          </a:p>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Health Benefits of XS Energy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676400"/>
            <a:ext cx="3034145" cy="303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76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4267200" cy="5638800"/>
          </a:xfrm>
        </p:spPr>
        <p:txBody>
          <a:bodyPr>
            <a:normAutofit/>
          </a:bodyPr>
          <a:lstStyle/>
          <a:p>
            <a:pPr algn="ctr">
              <a:buNone/>
            </a:pPr>
            <a:endParaRPr lang="en-US" sz="1050" b="1" dirty="0">
              <a:solidFill>
                <a:srgbClr val="7030A0"/>
              </a:solidFill>
              <a:latin typeface="Garamond" pitchFamily="18" charset="0"/>
            </a:endParaRPr>
          </a:p>
          <a:p>
            <a:pPr algn="ctr">
              <a:buNone/>
            </a:pPr>
            <a:r>
              <a:rPr lang="en-US" sz="2000" b="1" dirty="0">
                <a:solidFill>
                  <a:srgbClr val="7030A0"/>
                </a:solidFill>
                <a:latin typeface="Garamond" pitchFamily="18" charset="0"/>
              </a:rPr>
              <a:t>Tropical ● Citrus ● Wild Berry</a:t>
            </a:r>
          </a:p>
          <a:p>
            <a:pPr algn="ctr">
              <a:buNone/>
            </a:pPr>
            <a:r>
              <a:rPr lang="en-US" sz="2000" b="1" dirty="0">
                <a:solidFill>
                  <a:srgbClr val="7030A0"/>
                </a:solidFill>
                <a:latin typeface="Garamond" pitchFamily="18" charset="0"/>
              </a:rPr>
              <a:t>Cranberry-Grape ● Electric Lemon</a:t>
            </a:r>
          </a:p>
          <a:p>
            <a:pPr algn="ctr">
              <a:buNone/>
            </a:pPr>
            <a:r>
              <a:rPr lang="en-US" sz="2000" b="1" dirty="0" err="1">
                <a:solidFill>
                  <a:srgbClr val="7030A0"/>
                </a:solidFill>
                <a:latin typeface="Garamond" pitchFamily="18" charset="0"/>
              </a:rPr>
              <a:t>Rootbeer</a:t>
            </a:r>
            <a:r>
              <a:rPr lang="en-US" sz="2000" b="1" dirty="0">
                <a:solidFill>
                  <a:srgbClr val="7030A0"/>
                </a:solidFill>
                <a:latin typeface="Garamond" pitchFamily="18" charset="0"/>
              </a:rPr>
              <a:t> ● Black Cherry Cola</a:t>
            </a: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algn="ctr">
              <a:buNone/>
            </a:pPr>
            <a:endParaRPr lang="en-US" sz="2000" b="1" dirty="0">
              <a:solidFill>
                <a:srgbClr val="7030A0"/>
              </a:solidFill>
              <a:latin typeface="Garamond" pitchFamily="18" charset="0"/>
            </a:endParaRPr>
          </a:p>
          <a:p>
            <a:pPr marL="0" indent="0" algn="ctr">
              <a:lnSpc>
                <a:spcPct val="115000"/>
              </a:lnSpc>
              <a:spcBef>
                <a:spcPts val="0"/>
              </a:spcBef>
              <a:buNone/>
            </a:pPr>
            <a:r>
              <a:rPr lang="en-US" sz="1800" dirty="0">
                <a:solidFill>
                  <a:srgbClr val="000000"/>
                </a:solidFill>
                <a:latin typeface="Times New Roman"/>
                <a:ea typeface="Times New Roman"/>
                <a:cs typeface="Times New Roman"/>
              </a:rPr>
              <a:t>8.4 oz. can (Sold in cases of 12 cans)</a:t>
            </a:r>
            <a:endParaRPr lang="en-US" sz="1600" dirty="0">
              <a:latin typeface="Calibri"/>
              <a:ea typeface="Calibri"/>
              <a:cs typeface="Times New Roman"/>
            </a:endParaRPr>
          </a:p>
          <a:p>
            <a:pPr algn="ctr">
              <a:buNone/>
            </a:pPr>
            <a:endParaRPr lang="en-US" sz="2000" b="1" dirty="0">
              <a:solidFill>
                <a:srgbClr val="7030A0"/>
              </a:solidFill>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pPr>
              <a:buNone/>
            </a:pPr>
            <a:endParaRPr lang="en-US" sz="2800" dirty="0">
              <a:latin typeface="Garamond" pitchFamily="18" charset="0"/>
            </a:endParaRPr>
          </a:p>
          <a:p>
            <a:endParaRPr lang="en-US" dirty="0"/>
          </a:p>
        </p:txBody>
      </p:sp>
      <p:sp>
        <p:nvSpPr>
          <p:cNvPr id="3" name="Title 2"/>
          <p:cNvSpPr>
            <a:spLocks noGrp="1"/>
          </p:cNvSpPr>
          <p:nvPr>
            <p:ph type="title"/>
          </p:nvPr>
        </p:nvSpPr>
        <p:spPr>
          <a:xfrm>
            <a:off x="304800" y="152400"/>
            <a:ext cx="8382000" cy="457200"/>
          </a:xfrm>
        </p:spPr>
        <p:txBody>
          <a:bodyPr>
            <a:noAutofit/>
          </a:bodyPr>
          <a:lstStyle/>
          <a:p>
            <a:r>
              <a:rPr lang="en-US" sz="2800" u="sng" dirty="0">
                <a:solidFill>
                  <a:srgbClr val="C00000"/>
                </a:solidFill>
                <a:effectLst/>
                <a:latin typeface="Garamond" pitchFamily="18" charset="0"/>
              </a:rPr>
              <a:t>XS Energy Drink – The Flavors</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51" t="8592" r="4782" b="4865"/>
          <a:stretch/>
        </p:blipFill>
        <p:spPr bwMode="auto">
          <a:xfrm>
            <a:off x="701096" y="2362200"/>
            <a:ext cx="3172934"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29200" y="1153886"/>
            <a:ext cx="3505200" cy="4339650"/>
          </a:xfrm>
          <a:prstGeom prst="rect">
            <a:avLst/>
          </a:prstGeom>
          <a:noFill/>
        </p:spPr>
        <p:txBody>
          <a:bodyPr wrap="square" rtlCol="0">
            <a:spAutoFit/>
          </a:bodyPr>
          <a:lstStyle/>
          <a:p>
            <a:pPr>
              <a:lnSpc>
                <a:spcPct val="115000"/>
              </a:lnSpc>
            </a:pPr>
            <a:r>
              <a:rPr lang="en-US" sz="2000" u="sng" dirty="0">
                <a:effectLst/>
                <a:latin typeface="Times New Roman"/>
                <a:ea typeface="Times New Roman"/>
                <a:cs typeface="Times New Roman"/>
              </a:rPr>
              <a:t>Also available:</a:t>
            </a:r>
          </a:p>
          <a:p>
            <a:pPr>
              <a:lnSpc>
                <a:spcPct val="115000"/>
              </a:lnSpc>
            </a:pPr>
            <a:endParaRPr lang="en-US" sz="2000" dirty="0">
              <a:effectLst/>
              <a:latin typeface="Calibri"/>
              <a:ea typeface="Calibri"/>
              <a:cs typeface="Times New Roman"/>
            </a:endParaRPr>
          </a:p>
          <a:p>
            <a:pPr>
              <a:lnSpc>
                <a:spcPct val="115000"/>
              </a:lnSpc>
            </a:pPr>
            <a:r>
              <a:rPr lang="en-US" sz="2000" b="1" dirty="0">
                <a:solidFill>
                  <a:schemeClr val="accent3"/>
                </a:solidFill>
                <a:effectLst/>
                <a:latin typeface="Times New Roman"/>
                <a:ea typeface="Times New Roman"/>
                <a:cs typeface="Times New Roman"/>
              </a:rPr>
              <a:t>Sparking Juice Flavors: </a:t>
            </a:r>
            <a:endParaRPr lang="en-US" sz="2000" b="1" dirty="0">
              <a:solidFill>
                <a:schemeClr val="accent3"/>
              </a:solidFill>
              <a:effectLst/>
              <a:latin typeface="Calibri"/>
              <a:ea typeface="Calibri"/>
              <a:cs typeface="Times New Roman"/>
            </a:endParaRPr>
          </a:p>
          <a:p>
            <a:pPr algn="ctr">
              <a:lnSpc>
                <a:spcPct val="115000"/>
              </a:lnSpc>
            </a:pPr>
            <a:r>
              <a:rPr lang="en-US" sz="2000" dirty="0">
                <a:effectLst/>
                <a:latin typeface="Times New Roman"/>
                <a:ea typeface="Times New Roman"/>
                <a:cs typeface="Times New Roman"/>
              </a:rPr>
              <a:t>Mango-Pineapple-Guava,</a:t>
            </a:r>
            <a:endParaRPr lang="en-US" sz="2000" dirty="0">
              <a:effectLst/>
              <a:latin typeface="Calibri"/>
              <a:ea typeface="Calibri"/>
              <a:cs typeface="Times New Roman"/>
            </a:endParaRPr>
          </a:p>
          <a:p>
            <a:pPr algn="ctr">
              <a:lnSpc>
                <a:spcPct val="115000"/>
              </a:lnSpc>
            </a:pPr>
            <a:r>
              <a:rPr lang="en-US" sz="2000" dirty="0">
                <a:effectLst/>
                <a:latin typeface="Times New Roman"/>
                <a:ea typeface="Times New Roman"/>
                <a:cs typeface="Times New Roman"/>
              </a:rPr>
              <a:t>Pink Grapefruit &amp; Dragon Fruit</a:t>
            </a:r>
            <a:endParaRPr lang="en-US" sz="2000" dirty="0">
              <a:effectLst/>
              <a:latin typeface="Calibri"/>
              <a:ea typeface="Calibri"/>
              <a:cs typeface="Times New Roman"/>
            </a:endParaRPr>
          </a:p>
          <a:p>
            <a:pPr algn="ctr">
              <a:lnSpc>
                <a:spcPct val="115000"/>
              </a:lnSpc>
            </a:pPr>
            <a:r>
              <a:rPr lang="en-US" sz="2000" dirty="0">
                <a:effectLst/>
                <a:latin typeface="Times New Roman"/>
                <a:ea typeface="Times New Roman"/>
                <a:cs typeface="Times New Roman"/>
              </a:rPr>
              <a:t> </a:t>
            </a:r>
            <a:endParaRPr lang="en-US" sz="2000" dirty="0">
              <a:effectLst/>
              <a:latin typeface="Calibri"/>
              <a:ea typeface="Calibri"/>
              <a:cs typeface="Times New Roman"/>
            </a:endParaRPr>
          </a:p>
          <a:p>
            <a:pPr>
              <a:lnSpc>
                <a:spcPct val="115000"/>
              </a:lnSpc>
            </a:pPr>
            <a:r>
              <a:rPr lang="en-US" sz="2000" b="1" dirty="0">
                <a:solidFill>
                  <a:srgbClr val="00B050"/>
                </a:solidFill>
                <a:effectLst/>
                <a:latin typeface="Times New Roman"/>
                <a:ea typeface="Times New Roman"/>
                <a:cs typeface="Times New Roman"/>
              </a:rPr>
              <a:t>Energy + Burn Flavors:</a:t>
            </a:r>
            <a:endParaRPr lang="en-US" sz="2000" b="1" dirty="0">
              <a:solidFill>
                <a:srgbClr val="00B050"/>
              </a:solidFill>
              <a:effectLst/>
              <a:latin typeface="Calibri"/>
              <a:ea typeface="Calibri"/>
              <a:cs typeface="Times New Roman"/>
            </a:endParaRPr>
          </a:p>
          <a:p>
            <a:pPr algn="ctr">
              <a:lnSpc>
                <a:spcPct val="115000"/>
              </a:lnSpc>
            </a:pPr>
            <a:r>
              <a:rPr lang="en-US" sz="2000" dirty="0">
                <a:effectLst/>
                <a:latin typeface="Times New Roman"/>
                <a:ea typeface="Times New Roman"/>
                <a:cs typeface="Times New Roman"/>
              </a:rPr>
              <a:t>Orange &amp; Strawberry</a:t>
            </a:r>
            <a:endParaRPr lang="en-US" sz="2000" dirty="0">
              <a:effectLst/>
              <a:latin typeface="Calibri"/>
              <a:ea typeface="Calibri"/>
              <a:cs typeface="Times New Roman"/>
            </a:endParaRPr>
          </a:p>
          <a:p>
            <a:pPr>
              <a:lnSpc>
                <a:spcPct val="115000"/>
              </a:lnSpc>
            </a:pPr>
            <a:r>
              <a:rPr lang="en-US" sz="2000" dirty="0">
                <a:effectLst/>
                <a:latin typeface="Times New Roman"/>
                <a:ea typeface="Times New Roman"/>
                <a:cs typeface="Times New Roman"/>
              </a:rPr>
              <a:t> </a:t>
            </a:r>
            <a:endParaRPr lang="en-US" sz="2000" dirty="0">
              <a:effectLst/>
              <a:latin typeface="Calibri"/>
              <a:ea typeface="Calibri"/>
              <a:cs typeface="Times New Roman"/>
            </a:endParaRPr>
          </a:p>
          <a:p>
            <a:pPr>
              <a:lnSpc>
                <a:spcPct val="115000"/>
              </a:lnSpc>
            </a:pPr>
            <a:r>
              <a:rPr lang="en-US" sz="2000" b="1" dirty="0">
                <a:solidFill>
                  <a:srgbClr val="0070C0"/>
                </a:solidFill>
                <a:effectLst/>
                <a:latin typeface="Times New Roman"/>
                <a:ea typeface="Times New Roman"/>
                <a:cs typeface="Times New Roman"/>
              </a:rPr>
              <a:t>Caffeine-free Flavors:</a:t>
            </a:r>
            <a:endParaRPr lang="en-US" sz="2000" b="1" dirty="0">
              <a:solidFill>
                <a:srgbClr val="0070C0"/>
              </a:solidFill>
              <a:effectLst/>
              <a:latin typeface="Calibri"/>
              <a:ea typeface="Calibri"/>
              <a:cs typeface="Times New Roman"/>
            </a:endParaRPr>
          </a:p>
          <a:p>
            <a:pPr algn="ctr">
              <a:lnSpc>
                <a:spcPct val="115000"/>
              </a:lnSpc>
            </a:pPr>
            <a:r>
              <a:rPr lang="en-US" sz="2000" dirty="0">
                <a:effectLst/>
                <a:latin typeface="Times New Roman"/>
                <a:ea typeface="Times New Roman"/>
                <a:cs typeface="Times New Roman"/>
              </a:rPr>
              <a:t>Cranberry-Grape &amp; </a:t>
            </a:r>
          </a:p>
          <a:p>
            <a:pPr algn="ctr">
              <a:lnSpc>
                <a:spcPct val="115000"/>
              </a:lnSpc>
            </a:pPr>
            <a:r>
              <a:rPr lang="en-US" sz="2000" dirty="0">
                <a:effectLst/>
                <a:latin typeface="Times New Roman"/>
                <a:ea typeface="Times New Roman"/>
                <a:cs typeface="Times New Roman"/>
              </a:rPr>
              <a:t>Mango-Pineapple-Guava</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8577178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1973</TotalTime>
  <Words>1660</Words>
  <Application>Microsoft Office PowerPoint</Application>
  <PresentationFormat>On-screen Show (4:3)</PresentationFormat>
  <Paragraphs>328</Paragraphs>
  <Slides>37</Slides>
  <Notes>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37</vt:i4>
      </vt:variant>
    </vt:vector>
  </HeadingPairs>
  <TitlesOfParts>
    <vt:vector size="55" baseType="lpstr">
      <vt:lpstr>Arial</vt:lpstr>
      <vt:lpstr>Arial Black</vt:lpstr>
      <vt:lpstr>Calibri</vt:lpstr>
      <vt:lpstr>Comic Sans MS</vt:lpstr>
      <vt:lpstr>Garamond</vt:lpstr>
      <vt:lpstr>Lucida Sans Unicode</vt:lpstr>
      <vt:lpstr>Roboto</vt:lpstr>
      <vt:lpstr>Symbol</vt:lpstr>
      <vt:lpstr>Tahoma</vt:lpstr>
      <vt:lpstr>Times New Roman</vt:lpstr>
      <vt:lpstr>Verdana</vt:lpstr>
      <vt:lpstr>Wingdings 2</vt:lpstr>
      <vt:lpstr>Wingdings 3</vt:lpstr>
      <vt:lpstr>1_Concourse</vt:lpstr>
      <vt:lpstr>Concourse</vt:lpstr>
      <vt:lpstr>2_Concourse</vt:lpstr>
      <vt:lpstr>3_Concourse</vt:lpstr>
      <vt:lpstr>4_Concourse</vt:lpstr>
      <vt:lpstr>Johnny D’s Health Zone Plus “The Healthy Choice for Healthy Lifestyles”</vt:lpstr>
      <vt:lpstr>Table of Contents</vt:lpstr>
      <vt:lpstr>About the Company</vt:lpstr>
      <vt:lpstr>About Amway</vt:lpstr>
      <vt:lpstr>Amway Exclusive Product Lines</vt:lpstr>
      <vt:lpstr>The Products – XS Energy Drink</vt:lpstr>
      <vt:lpstr>XS Energy Drink</vt:lpstr>
      <vt:lpstr>Health Benefits of XS Energy</vt:lpstr>
      <vt:lpstr>XS Energy Drink – The Flavors</vt:lpstr>
      <vt:lpstr>XS Energy Drink – Sparkling Juices</vt:lpstr>
      <vt:lpstr>XS Sports Nutrition</vt:lpstr>
      <vt:lpstr>NUTRILITE Vitamins &amp; Supplements</vt:lpstr>
      <vt:lpstr>Vitamins &amp; Supplements</vt:lpstr>
      <vt:lpstr>Vitamins &amp; Supplements</vt:lpstr>
      <vt:lpstr>Vitamins &amp; Supplements – Combo Packs</vt:lpstr>
      <vt:lpstr>NUTRILITE Twist Tubes:</vt:lpstr>
      <vt:lpstr>World Athletes Endorse NUTRILITE</vt:lpstr>
      <vt:lpstr>NUTRILITE – Weight Management</vt:lpstr>
      <vt:lpstr>BODYKEY Weight Loss Program</vt:lpstr>
      <vt:lpstr>ARTISTRY</vt:lpstr>
      <vt:lpstr>ARTISTRY – Skin Care</vt:lpstr>
      <vt:lpstr>ARTISTRY – Skin Care</vt:lpstr>
      <vt:lpstr>ARTISTRY – Celebrity Endorsement</vt:lpstr>
      <vt:lpstr>Artistry Skin Care YouTube Videos</vt:lpstr>
      <vt:lpstr>PowerPoint Presentation</vt:lpstr>
      <vt:lpstr>ARTISTRY – Cosmetics</vt:lpstr>
      <vt:lpstr>ARTISTRY – Cosmetics</vt:lpstr>
      <vt:lpstr>Artistry Cosmetics YouTube Videos</vt:lpstr>
      <vt:lpstr>Eco-Friendly Cleaning Products for the Home</vt:lpstr>
      <vt:lpstr>Fun Facts About Amway Since 2010</vt:lpstr>
      <vt:lpstr>THE OPPORTUNITY</vt:lpstr>
      <vt:lpstr>TOP BUSINESS TRENDS TODAY</vt:lpstr>
      <vt:lpstr>Amway YouTube Video</vt:lpstr>
      <vt:lpstr>More About the Amway Company &amp; Opportunity</vt:lpstr>
      <vt:lpstr>Cofounder of Amway YouTube Videos</vt:lpstr>
      <vt:lpstr>IS THIS OPPORTUNITY FOR YOU?</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Johnny D’s Health Zone Plus “The Healthy Choice for Healthy Lifestyles”</dc:title>
  <dc:creator>John Doherty</dc:creator>
  <cp:lastModifiedBy>John Doherty</cp:lastModifiedBy>
  <cp:revision>119</cp:revision>
  <dcterms:created xsi:type="dcterms:W3CDTF">2019-03-11T21:14:28Z</dcterms:created>
  <dcterms:modified xsi:type="dcterms:W3CDTF">2019-11-07T03:18:05Z</dcterms:modified>
</cp:coreProperties>
</file>